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notesSlides/notesSlide193.xml" ContentType="application/vnd.openxmlformats-officedocument.presentationml.notesSlide+xml"/>
  <Override PartName="/ppt/notesSlides/notesSlide194.xml" ContentType="application/vnd.openxmlformats-officedocument.presentationml.notesSlide+xml"/>
  <Override PartName="/ppt/notesSlides/notesSlide195.xml" ContentType="application/vnd.openxmlformats-officedocument.presentationml.notesSlide+xml"/>
  <Override PartName="/ppt/notesSlides/notesSlide196.xml" ContentType="application/vnd.openxmlformats-officedocument.presentationml.notesSlide+xml"/>
  <Override PartName="/ppt/notesSlides/notesSlide197.xml" ContentType="application/vnd.openxmlformats-officedocument.presentationml.notesSlide+xml"/>
  <Override PartName="/ppt/notesSlides/notesSlide198.xml" ContentType="application/vnd.openxmlformats-officedocument.presentationml.notesSlide+xml"/>
  <Override PartName="/ppt/notesSlides/notesSlide199.xml" ContentType="application/vnd.openxmlformats-officedocument.presentationml.notesSlide+xml"/>
  <Override PartName="/ppt/notesSlides/notesSlide200.xml" ContentType="application/vnd.openxmlformats-officedocument.presentationml.notesSlide+xml"/>
  <Override PartName="/ppt/notesSlides/notesSlide201.xml" ContentType="application/vnd.openxmlformats-officedocument.presentationml.notesSlide+xml"/>
  <Override PartName="/ppt/notesSlides/notesSlide20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07"/>
  </p:notesMasterIdLst>
  <p:sldIdLst>
    <p:sldId id="257" r:id="rId5"/>
    <p:sldId id="581" r:id="rId6"/>
    <p:sldId id="582" r:id="rId7"/>
    <p:sldId id="583" r:id="rId8"/>
    <p:sldId id="584" r:id="rId9"/>
    <p:sldId id="579" r:id="rId10"/>
    <p:sldId id="568" r:id="rId11"/>
    <p:sldId id="592" r:id="rId12"/>
    <p:sldId id="593" r:id="rId13"/>
    <p:sldId id="594" r:id="rId14"/>
    <p:sldId id="595" r:id="rId15"/>
    <p:sldId id="569" r:id="rId16"/>
    <p:sldId id="570" r:id="rId17"/>
    <p:sldId id="571" r:id="rId18"/>
    <p:sldId id="572" r:id="rId19"/>
    <p:sldId id="573" r:id="rId20"/>
    <p:sldId id="574" r:id="rId21"/>
    <p:sldId id="575" r:id="rId22"/>
    <p:sldId id="576" r:id="rId23"/>
    <p:sldId id="577" r:id="rId24"/>
    <p:sldId id="578" r:id="rId25"/>
    <p:sldId id="612" r:id="rId26"/>
    <p:sldId id="616" r:id="rId27"/>
    <p:sldId id="613" r:id="rId28"/>
    <p:sldId id="614" r:id="rId29"/>
    <p:sldId id="615" r:id="rId30"/>
    <p:sldId id="618" r:id="rId31"/>
    <p:sldId id="617" r:id="rId32"/>
    <p:sldId id="619" r:id="rId33"/>
    <p:sldId id="609" r:id="rId34"/>
    <p:sldId id="610" r:id="rId35"/>
    <p:sldId id="611" r:id="rId36"/>
    <p:sldId id="636" r:id="rId37"/>
    <p:sldId id="639" r:id="rId38"/>
    <p:sldId id="640" r:id="rId39"/>
    <p:sldId id="641" r:id="rId40"/>
    <p:sldId id="642" r:id="rId41"/>
    <p:sldId id="643" r:id="rId42"/>
    <p:sldId id="644" r:id="rId43"/>
    <p:sldId id="645" r:id="rId44"/>
    <p:sldId id="646" r:id="rId45"/>
    <p:sldId id="647" r:id="rId46"/>
    <p:sldId id="660" r:id="rId47"/>
    <p:sldId id="677" r:id="rId48"/>
    <p:sldId id="655" r:id="rId49"/>
    <p:sldId id="659" r:id="rId50"/>
    <p:sldId id="661" r:id="rId51"/>
    <p:sldId id="670" r:id="rId52"/>
    <p:sldId id="671" r:id="rId53"/>
    <p:sldId id="672" r:id="rId54"/>
    <p:sldId id="673" r:id="rId55"/>
    <p:sldId id="674" r:id="rId56"/>
    <p:sldId id="675" r:id="rId57"/>
    <p:sldId id="676" r:id="rId58"/>
    <p:sldId id="678" r:id="rId59"/>
    <p:sldId id="700" r:id="rId60"/>
    <p:sldId id="737" r:id="rId61"/>
    <p:sldId id="738" r:id="rId62"/>
    <p:sldId id="739" r:id="rId63"/>
    <p:sldId id="740" r:id="rId64"/>
    <p:sldId id="704" r:id="rId65"/>
    <p:sldId id="707" r:id="rId66"/>
    <p:sldId id="743" r:id="rId67"/>
    <p:sldId id="744" r:id="rId68"/>
    <p:sldId id="745" r:id="rId69"/>
    <p:sldId id="746" r:id="rId70"/>
    <p:sldId id="747" r:id="rId71"/>
    <p:sldId id="710" r:id="rId72"/>
    <p:sldId id="711" r:id="rId73"/>
    <p:sldId id="712" r:id="rId74"/>
    <p:sldId id="713" r:id="rId75"/>
    <p:sldId id="714" r:id="rId76"/>
    <p:sldId id="715" r:id="rId77"/>
    <p:sldId id="716" r:id="rId78"/>
    <p:sldId id="717" r:id="rId79"/>
    <p:sldId id="727" r:id="rId80"/>
    <p:sldId id="718" r:id="rId81"/>
    <p:sldId id="719" r:id="rId82"/>
    <p:sldId id="720" r:id="rId83"/>
    <p:sldId id="721" r:id="rId84"/>
    <p:sldId id="754" r:id="rId85"/>
    <p:sldId id="722" r:id="rId86"/>
    <p:sldId id="723" r:id="rId87"/>
    <p:sldId id="725" r:id="rId88"/>
    <p:sldId id="724" r:id="rId89"/>
    <p:sldId id="726" r:id="rId90"/>
    <p:sldId id="761" r:id="rId91"/>
    <p:sldId id="762" r:id="rId92"/>
    <p:sldId id="763" r:id="rId93"/>
    <p:sldId id="764" r:id="rId94"/>
    <p:sldId id="765" r:id="rId95"/>
    <p:sldId id="766" r:id="rId96"/>
    <p:sldId id="767" r:id="rId97"/>
    <p:sldId id="768" r:id="rId98"/>
    <p:sldId id="769" r:id="rId99"/>
    <p:sldId id="770" r:id="rId100"/>
    <p:sldId id="771" r:id="rId101"/>
    <p:sldId id="772" r:id="rId102"/>
    <p:sldId id="773" r:id="rId103"/>
    <p:sldId id="774" r:id="rId104"/>
    <p:sldId id="775" r:id="rId105"/>
    <p:sldId id="596" r:id="rId106"/>
    <p:sldId id="597" r:id="rId107"/>
    <p:sldId id="598" r:id="rId108"/>
    <p:sldId id="599" r:id="rId109"/>
    <p:sldId id="600" r:id="rId110"/>
    <p:sldId id="601" r:id="rId111"/>
    <p:sldId id="602" r:id="rId112"/>
    <p:sldId id="604" r:id="rId113"/>
    <p:sldId id="605" r:id="rId114"/>
    <p:sldId id="608" r:id="rId115"/>
    <p:sldId id="627" r:id="rId116"/>
    <p:sldId id="628" r:id="rId117"/>
    <p:sldId id="606" r:id="rId118"/>
    <p:sldId id="607" r:id="rId119"/>
    <p:sldId id="638" r:id="rId120"/>
    <p:sldId id="648" r:id="rId121"/>
    <p:sldId id="657" r:id="rId122"/>
    <p:sldId id="650" r:id="rId123"/>
    <p:sldId id="658" r:id="rId124"/>
    <p:sldId id="656" r:id="rId125"/>
    <p:sldId id="649" r:id="rId126"/>
    <p:sldId id="651" r:id="rId127"/>
    <p:sldId id="652" r:id="rId128"/>
    <p:sldId id="653" r:id="rId129"/>
    <p:sldId id="654" r:id="rId130"/>
    <p:sldId id="662" r:id="rId131"/>
    <p:sldId id="663" r:id="rId132"/>
    <p:sldId id="664" r:id="rId133"/>
    <p:sldId id="669" r:id="rId134"/>
    <p:sldId id="665" r:id="rId135"/>
    <p:sldId id="668" r:id="rId136"/>
    <p:sldId id="667" r:id="rId137"/>
    <p:sldId id="681" r:id="rId138"/>
    <p:sldId id="679" r:id="rId139"/>
    <p:sldId id="682" r:id="rId140"/>
    <p:sldId id="683" r:id="rId141"/>
    <p:sldId id="684" r:id="rId142"/>
    <p:sldId id="686" r:id="rId143"/>
    <p:sldId id="685" r:id="rId144"/>
    <p:sldId id="689" r:id="rId145"/>
    <p:sldId id="688" r:id="rId146"/>
    <p:sldId id="690" r:id="rId147"/>
    <p:sldId id="691" r:id="rId148"/>
    <p:sldId id="692" r:id="rId149"/>
    <p:sldId id="696" r:id="rId150"/>
    <p:sldId id="697" r:id="rId151"/>
    <p:sldId id="698" r:id="rId152"/>
    <p:sldId id="735" r:id="rId153"/>
    <p:sldId id="736" r:id="rId154"/>
    <p:sldId id="699" r:id="rId155"/>
    <p:sldId id="703" r:id="rId156"/>
    <p:sldId id="752" r:id="rId157"/>
    <p:sldId id="753" r:id="rId158"/>
    <p:sldId id="755" r:id="rId159"/>
    <p:sldId id="756" r:id="rId160"/>
    <p:sldId id="758" r:id="rId161"/>
    <p:sldId id="778" r:id="rId162"/>
    <p:sldId id="779" r:id="rId163"/>
    <p:sldId id="780" r:id="rId164"/>
    <p:sldId id="783" r:id="rId165"/>
    <p:sldId id="784" r:id="rId166"/>
    <p:sldId id="785" r:id="rId167"/>
    <p:sldId id="790" r:id="rId168"/>
    <p:sldId id="728" r:id="rId169"/>
    <p:sldId id="729" r:id="rId170"/>
    <p:sldId id="730" r:id="rId171"/>
    <p:sldId id="731" r:id="rId172"/>
    <p:sldId id="732" r:id="rId173"/>
    <p:sldId id="733" r:id="rId174"/>
    <p:sldId id="734" r:id="rId175"/>
    <p:sldId id="748" r:id="rId176"/>
    <p:sldId id="749" r:id="rId177"/>
    <p:sldId id="750" r:id="rId178"/>
    <p:sldId id="694" r:id="rId179"/>
    <p:sldId id="693" r:id="rId180"/>
    <p:sldId id="695" r:id="rId181"/>
    <p:sldId id="751" r:id="rId182"/>
    <p:sldId id="757" r:id="rId183"/>
    <p:sldId id="759" r:id="rId184"/>
    <p:sldId id="760" r:id="rId185"/>
    <p:sldId id="776" r:id="rId186"/>
    <p:sldId id="777" r:id="rId187"/>
    <p:sldId id="787" r:id="rId188"/>
    <p:sldId id="794" r:id="rId189"/>
    <p:sldId id="788" r:id="rId190"/>
    <p:sldId id="789" r:id="rId191"/>
    <p:sldId id="791" r:id="rId192"/>
    <p:sldId id="792" r:id="rId193"/>
    <p:sldId id="795" r:id="rId194"/>
    <p:sldId id="793" r:id="rId195"/>
    <p:sldId id="796" r:id="rId196"/>
    <p:sldId id="797" r:id="rId197"/>
    <p:sldId id="799" r:id="rId198"/>
    <p:sldId id="798" r:id="rId199"/>
    <p:sldId id="800" r:id="rId200"/>
    <p:sldId id="801" r:id="rId201"/>
    <p:sldId id="802" r:id="rId202"/>
    <p:sldId id="803" r:id="rId203"/>
    <p:sldId id="804" r:id="rId204"/>
    <p:sldId id="805" r:id="rId205"/>
    <p:sldId id="806" r:id="rId20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논문" id="{7AF32E12-82F2-4279-B151-4B8F4BD8604B}">
          <p14:sldIdLst>
            <p14:sldId id="257"/>
            <p14:sldId id="581"/>
            <p14:sldId id="582"/>
            <p14:sldId id="583"/>
            <p14:sldId id="584"/>
            <p14:sldId id="579"/>
            <p14:sldId id="568"/>
            <p14:sldId id="592"/>
            <p14:sldId id="593"/>
            <p14:sldId id="594"/>
            <p14:sldId id="595"/>
            <p14:sldId id="569"/>
            <p14:sldId id="570"/>
            <p14:sldId id="571"/>
            <p14:sldId id="572"/>
            <p14:sldId id="573"/>
            <p14:sldId id="574"/>
            <p14:sldId id="575"/>
            <p14:sldId id="576"/>
            <p14:sldId id="577"/>
            <p14:sldId id="578"/>
            <p14:sldId id="612"/>
            <p14:sldId id="616"/>
            <p14:sldId id="613"/>
            <p14:sldId id="614"/>
            <p14:sldId id="615"/>
            <p14:sldId id="618"/>
            <p14:sldId id="617"/>
            <p14:sldId id="619"/>
            <p14:sldId id="609"/>
            <p14:sldId id="610"/>
            <p14:sldId id="611"/>
            <p14:sldId id="636"/>
            <p14:sldId id="639"/>
            <p14:sldId id="640"/>
            <p14:sldId id="641"/>
            <p14:sldId id="642"/>
            <p14:sldId id="643"/>
            <p14:sldId id="644"/>
            <p14:sldId id="645"/>
            <p14:sldId id="646"/>
            <p14:sldId id="647"/>
            <p14:sldId id="660"/>
            <p14:sldId id="677"/>
            <p14:sldId id="655"/>
            <p14:sldId id="659"/>
            <p14:sldId id="661"/>
            <p14:sldId id="670"/>
            <p14:sldId id="671"/>
            <p14:sldId id="672"/>
            <p14:sldId id="673"/>
            <p14:sldId id="674"/>
            <p14:sldId id="675"/>
            <p14:sldId id="676"/>
            <p14:sldId id="678"/>
            <p14:sldId id="700"/>
            <p14:sldId id="737"/>
            <p14:sldId id="738"/>
            <p14:sldId id="739"/>
            <p14:sldId id="740"/>
            <p14:sldId id="704"/>
            <p14:sldId id="707"/>
            <p14:sldId id="743"/>
            <p14:sldId id="744"/>
            <p14:sldId id="745"/>
            <p14:sldId id="746"/>
            <p14:sldId id="747"/>
            <p14:sldId id="710"/>
            <p14:sldId id="711"/>
            <p14:sldId id="712"/>
            <p14:sldId id="713"/>
            <p14:sldId id="714"/>
            <p14:sldId id="715"/>
            <p14:sldId id="716"/>
            <p14:sldId id="717"/>
            <p14:sldId id="727"/>
            <p14:sldId id="718"/>
            <p14:sldId id="719"/>
            <p14:sldId id="720"/>
            <p14:sldId id="721"/>
            <p14:sldId id="754"/>
            <p14:sldId id="722"/>
            <p14:sldId id="723"/>
            <p14:sldId id="725"/>
            <p14:sldId id="724"/>
            <p14:sldId id="726"/>
            <p14:sldId id="761"/>
            <p14:sldId id="762"/>
            <p14:sldId id="763"/>
            <p14:sldId id="764"/>
            <p14:sldId id="765"/>
            <p14:sldId id="766"/>
            <p14:sldId id="767"/>
            <p14:sldId id="768"/>
            <p14:sldId id="769"/>
            <p14:sldId id="770"/>
            <p14:sldId id="771"/>
            <p14:sldId id="772"/>
            <p14:sldId id="773"/>
            <p14:sldId id="774"/>
            <p14:sldId id="775"/>
          </p14:sldIdLst>
        </p14:section>
        <p14:section name="업무" id="{AD3C0609-DA0B-2243-B228-DF54E42B4499}">
          <p14:sldIdLst>
            <p14:sldId id="596"/>
            <p14:sldId id="597"/>
            <p14:sldId id="598"/>
            <p14:sldId id="599"/>
            <p14:sldId id="600"/>
            <p14:sldId id="601"/>
            <p14:sldId id="602"/>
            <p14:sldId id="604"/>
            <p14:sldId id="605"/>
            <p14:sldId id="608"/>
            <p14:sldId id="627"/>
            <p14:sldId id="628"/>
            <p14:sldId id="606"/>
            <p14:sldId id="607"/>
            <p14:sldId id="638"/>
            <p14:sldId id="648"/>
            <p14:sldId id="657"/>
            <p14:sldId id="650"/>
            <p14:sldId id="658"/>
            <p14:sldId id="656"/>
            <p14:sldId id="649"/>
            <p14:sldId id="651"/>
            <p14:sldId id="652"/>
            <p14:sldId id="653"/>
            <p14:sldId id="654"/>
            <p14:sldId id="662"/>
            <p14:sldId id="663"/>
            <p14:sldId id="664"/>
            <p14:sldId id="669"/>
            <p14:sldId id="665"/>
            <p14:sldId id="668"/>
            <p14:sldId id="667"/>
            <p14:sldId id="681"/>
            <p14:sldId id="679"/>
            <p14:sldId id="682"/>
            <p14:sldId id="683"/>
            <p14:sldId id="684"/>
            <p14:sldId id="686"/>
            <p14:sldId id="685"/>
            <p14:sldId id="689"/>
            <p14:sldId id="688"/>
            <p14:sldId id="690"/>
            <p14:sldId id="691"/>
            <p14:sldId id="692"/>
            <p14:sldId id="696"/>
            <p14:sldId id="697"/>
            <p14:sldId id="698"/>
            <p14:sldId id="735"/>
            <p14:sldId id="736"/>
            <p14:sldId id="699"/>
            <p14:sldId id="703"/>
            <p14:sldId id="752"/>
            <p14:sldId id="753"/>
            <p14:sldId id="755"/>
            <p14:sldId id="756"/>
            <p14:sldId id="758"/>
            <p14:sldId id="778"/>
            <p14:sldId id="779"/>
            <p14:sldId id="780"/>
            <p14:sldId id="783"/>
            <p14:sldId id="784"/>
            <p14:sldId id="785"/>
            <p14:sldId id="790"/>
            <p14:sldId id="728"/>
            <p14:sldId id="729"/>
            <p14:sldId id="730"/>
            <p14:sldId id="731"/>
            <p14:sldId id="732"/>
            <p14:sldId id="733"/>
            <p14:sldId id="734"/>
            <p14:sldId id="748"/>
            <p14:sldId id="749"/>
            <p14:sldId id="750"/>
            <p14:sldId id="694"/>
            <p14:sldId id="693"/>
            <p14:sldId id="695"/>
            <p14:sldId id="751"/>
            <p14:sldId id="757"/>
            <p14:sldId id="759"/>
            <p14:sldId id="760"/>
            <p14:sldId id="776"/>
            <p14:sldId id="777"/>
            <p14:sldId id="787"/>
            <p14:sldId id="794"/>
            <p14:sldId id="788"/>
            <p14:sldId id="789"/>
            <p14:sldId id="791"/>
            <p14:sldId id="792"/>
            <p14:sldId id="795"/>
            <p14:sldId id="793"/>
            <p14:sldId id="796"/>
            <p14:sldId id="797"/>
            <p14:sldId id="799"/>
            <p14:sldId id="798"/>
            <p14:sldId id="800"/>
            <p14:sldId id="801"/>
            <p14:sldId id="802"/>
            <p14:sldId id="803"/>
            <p14:sldId id="804"/>
            <p14:sldId id="805"/>
            <p14:sldId id="806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0000"/>
    <a:srgbClr val="4B4BFF"/>
    <a:srgbClr val="233F7B"/>
    <a:srgbClr val="E66969"/>
    <a:srgbClr val="41719C"/>
    <a:srgbClr val="333F50"/>
    <a:srgbClr val="626B78"/>
    <a:srgbClr val="FFFFFF"/>
    <a:srgbClr val="243F7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010" autoAdjust="0"/>
    <p:restoredTop sz="94930" autoAdjust="0"/>
  </p:normalViewPr>
  <p:slideViewPr>
    <p:cSldViewPr snapToGrid="0">
      <p:cViewPr varScale="1">
        <p:scale>
          <a:sx n="117" d="100"/>
          <a:sy n="117" d="100"/>
        </p:scale>
        <p:origin x="336" y="17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118" d="100"/>
          <a:sy n="118" d="100"/>
        </p:scale>
        <p:origin x="5160" y="2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3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63" Type="http://schemas.openxmlformats.org/officeDocument/2006/relationships/slide" Target="slides/slide59.xml"/><Relationship Id="rId84" Type="http://schemas.openxmlformats.org/officeDocument/2006/relationships/slide" Target="slides/slide80.xml"/><Relationship Id="rId138" Type="http://schemas.openxmlformats.org/officeDocument/2006/relationships/slide" Target="slides/slide134.xml"/><Relationship Id="rId159" Type="http://schemas.openxmlformats.org/officeDocument/2006/relationships/slide" Target="slides/slide155.xml"/><Relationship Id="rId170" Type="http://schemas.openxmlformats.org/officeDocument/2006/relationships/slide" Target="slides/slide166.xml"/><Relationship Id="rId191" Type="http://schemas.openxmlformats.org/officeDocument/2006/relationships/slide" Target="slides/slide187.xml"/><Relationship Id="rId205" Type="http://schemas.openxmlformats.org/officeDocument/2006/relationships/slide" Target="slides/slide201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53" Type="http://schemas.openxmlformats.org/officeDocument/2006/relationships/slide" Target="slides/slide49.xml"/><Relationship Id="rId74" Type="http://schemas.openxmlformats.org/officeDocument/2006/relationships/slide" Target="slides/slide70.xml"/><Relationship Id="rId128" Type="http://schemas.openxmlformats.org/officeDocument/2006/relationships/slide" Target="slides/slide124.xml"/><Relationship Id="rId149" Type="http://schemas.openxmlformats.org/officeDocument/2006/relationships/slide" Target="slides/slide145.xml"/><Relationship Id="rId5" Type="http://schemas.openxmlformats.org/officeDocument/2006/relationships/slide" Target="slides/slide1.xml"/><Relationship Id="rId95" Type="http://schemas.openxmlformats.org/officeDocument/2006/relationships/slide" Target="slides/slide91.xml"/><Relationship Id="rId160" Type="http://schemas.openxmlformats.org/officeDocument/2006/relationships/slide" Target="slides/slide156.xml"/><Relationship Id="rId181" Type="http://schemas.openxmlformats.org/officeDocument/2006/relationships/slide" Target="slides/slide177.xml"/><Relationship Id="rId22" Type="http://schemas.openxmlformats.org/officeDocument/2006/relationships/slide" Target="slides/slide18.xml"/><Relationship Id="rId43" Type="http://schemas.openxmlformats.org/officeDocument/2006/relationships/slide" Target="slides/slide39.xml"/><Relationship Id="rId64" Type="http://schemas.openxmlformats.org/officeDocument/2006/relationships/slide" Target="slides/slide60.xml"/><Relationship Id="rId118" Type="http://schemas.openxmlformats.org/officeDocument/2006/relationships/slide" Target="slides/slide114.xml"/><Relationship Id="rId139" Type="http://schemas.openxmlformats.org/officeDocument/2006/relationships/slide" Target="slides/slide135.xml"/><Relationship Id="rId85" Type="http://schemas.openxmlformats.org/officeDocument/2006/relationships/slide" Target="slides/slide81.xml"/><Relationship Id="rId150" Type="http://schemas.openxmlformats.org/officeDocument/2006/relationships/slide" Target="slides/slide146.xml"/><Relationship Id="rId171" Type="http://schemas.openxmlformats.org/officeDocument/2006/relationships/slide" Target="slides/slide167.xml"/><Relationship Id="rId192" Type="http://schemas.openxmlformats.org/officeDocument/2006/relationships/slide" Target="slides/slide188.xml"/><Relationship Id="rId206" Type="http://schemas.openxmlformats.org/officeDocument/2006/relationships/slide" Target="slides/slide202.xml"/><Relationship Id="rId12" Type="http://schemas.openxmlformats.org/officeDocument/2006/relationships/slide" Target="slides/slide8.xml"/><Relationship Id="rId33" Type="http://schemas.openxmlformats.org/officeDocument/2006/relationships/slide" Target="slides/slide29.xml"/><Relationship Id="rId108" Type="http://schemas.openxmlformats.org/officeDocument/2006/relationships/slide" Target="slides/slide104.xml"/><Relationship Id="rId129" Type="http://schemas.openxmlformats.org/officeDocument/2006/relationships/slide" Target="slides/slide125.xml"/><Relationship Id="rId54" Type="http://schemas.openxmlformats.org/officeDocument/2006/relationships/slide" Target="slides/slide50.xml"/><Relationship Id="rId75" Type="http://schemas.openxmlformats.org/officeDocument/2006/relationships/slide" Target="slides/slide71.xml"/><Relationship Id="rId96" Type="http://schemas.openxmlformats.org/officeDocument/2006/relationships/slide" Target="slides/slide92.xml"/><Relationship Id="rId140" Type="http://schemas.openxmlformats.org/officeDocument/2006/relationships/slide" Target="slides/slide136.xml"/><Relationship Id="rId161" Type="http://schemas.openxmlformats.org/officeDocument/2006/relationships/slide" Target="slides/slide157.xml"/><Relationship Id="rId182" Type="http://schemas.openxmlformats.org/officeDocument/2006/relationships/slide" Target="slides/slide178.xml"/><Relationship Id="rId6" Type="http://schemas.openxmlformats.org/officeDocument/2006/relationships/slide" Target="slides/slide2.xml"/><Relationship Id="rId23" Type="http://schemas.openxmlformats.org/officeDocument/2006/relationships/slide" Target="slides/slide19.xml"/><Relationship Id="rId119" Type="http://schemas.openxmlformats.org/officeDocument/2006/relationships/slide" Target="slides/slide115.xml"/><Relationship Id="rId44" Type="http://schemas.openxmlformats.org/officeDocument/2006/relationships/slide" Target="slides/slide40.xml"/><Relationship Id="rId65" Type="http://schemas.openxmlformats.org/officeDocument/2006/relationships/slide" Target="slides/slide61.xml"/><Relationship Id="rId86" Type="http://schemas.openxmlformats.org/officeDocument/2006/relationships/slide" Target="slides/slide82.xml"/><Relationship Id="rId130" Type="http://schemas.openxmlformats.org/officeDocument/2006/relationships/slide" Target="slides/slide126.xml"/><Relationship Id="rId151" Type="http://schemas.openxmlformats.org/officeDocument/2006/relationships/slide" Target="slides/slide147.xml"/><Relationship Id="rId172" Type="http://schemas.openxmlformats.org/officeDocument/2006/relationships/slide" Target="slides/slide168.xml"/><Relationship Id="rId193" Type="http://schemas.openxmlformats.org/officeDocument/2006/relationships/slide" Target="slides/slide189.xml"/><Relationship Id="rId207" Type="http://schemas.openxmlformats.org/officeDocument/2006/relationships/notesMaster" Target="notesMasters/notesMaster1.xml"/><Relationship Id="rId13" Type="http://schemas.openxmlformats.org/officeDocument/2006/relationships/slide" Target="slides/slide9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20" Type="http://schemas.openxmlformats.org/officeDocument/2006/relationships/slide" Target="slides/slide116.xml"/><Relationship Id="rId141" Type="http://schemas.openxmlformats.org/officeDocument/2006/relationships/slide" Target="slides/slide137.xml"/><Relationship Id="rId7" Type="http://schemas.openxmlformats.org/officeDocument/2006/relationships/slide" Target="slides/slide3.xml"/><Relationship Id="rId162" Type="http://schemas.openxmlformats.org/officeDocument/2006/relationships/slide" Target="slides/slide158.xml"/><Relationship Id="rId183" Type="http://schemas.openxmlformats.org/officeDocument/2006/relationships/slide" Target="slides/slide179.xml"/><Relationship Id="rId24" Type="http://schemas.openxmlformats.org/officeDocument/2006/relationships/slide" Target="slides/slide20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31" Type="http://schemas.openxmlformats.org/officeDocument/2006/relationships/slide" Target="slides/slide127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52" Type="http://schemas.openxmlformats.org/officeDocument/2006/relationships/slide" Target="slides/slide148.xml"/><Relationship Id="rId173" Type="http://schemas.openxmlformats.org/officeDocument/2006/relationships/slide" Target="slides/slide169.xml"/><Relationship Id="rId194" Type="http://schemas.openxmlformats.org/officeDocument/2006/relationships/slide" Target="slides/slide190.xml"/><Relationship Id="rId199" Type="http://schemas.openxmlformats.org/officeDocument/2006/relationships/slide" Target="slides/slide195.xml"/><Relationship Id="rId203" Type="http://schemas.openxmlformats.org/officeDocument/2006/relationships/slide" Target="slides/slide199.xml"/><Relationship Id="rId208" Type="http://schemas.openxmlformats.org/officeDocument/2006/relationships/presProps" Target="presProp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126" Type="http://schemas.openxmlformats.org/officeDocument/2006/relationships/slide" Target="slides/slide122.xml"/><Relationship Id="rId147" Type="http://schemas.openxmlformats.org/officeDocument/2006/relationships/slide" Target="slides/slide143.xml"/><Relationship Id="rId168" Type="http://schemas.openxmlformats.org/officeDocument/2006/relationships/slide" Target="slides/slide164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142" Type="http://schemas.openxmlformats.org/officeDocument/2006/relationships/slide" Target="slides/slide138.xml"/><Relationship Id="rId163" Type="http://schemas.openxmlformats.org/officeDocument/2006/relationships/slide" Target="slides/slide159.xml"/><Relationship Id="rId184" Type="http://schemas.openxmlformats.org/officeDocument/2006/relationships/slide" Target="slides/slide180.xml"/><Relationship Id="rId189" Type="http://schemas.openxmlformats.org/officeDocument/2006/relationships/slide" Target="slides/slide185.xml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slide" Target="slides/slide112.xml"/><Relationship Id="rId137" Type="http://schemas.openxmlformats.org/officeDocument/2006/relationships/slide" Target="slides/slide133.xml"/><Relationship Id="rId158" Type="http://schemas.openxmlformats.org/officeDocument/2006/relationships/slide" Target="slides/slide154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32" Type="http://schemas.openxmlformats.org/officeDocument/2006/relationships/slide" Target="slides/slide128.xml"/><Relationship Id="rId153" Type="http://schemas.openxmlformats.org/officeDocument/2006/relationships/slide" Target="slides/slide149.xml"/><Relationship Id="rId174" Type="http://schemas.openxmlformats.org/officeDocument/2006/relationships/slide" Target="slides/slide170.xml"/><Relationship Id="rId179" Type="http://schemas.openxmlformats.org/officeDocument/2006/relationships/slide" Target="slides/slide175.xml"/><Relationship Id="rId195" Type="http://schemas.openxmlformats.org/officeDocument/2006/relationships/slide" Target="slides/slide191.xml"/><Relationship Id="rId209" Type="http://schemas.openxmlformats.org/officeDocument/2006/relationships/viewProps" Target="viewProps.xml"/><Relationship Id="rId190" Type="http://schemas.openxmlformats.org/officeDocument/2006/relationships/slide" Target="slides/slide186.xml"/><Relationship Id="rId204" Type="http://schemas.openxmlformats.org/officeDocument/2006/relationships/slide" Target="slides/slide200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27" Type="http://schemas.openxmlformats.org/officeDocument/2006/relationships/slide" Target="slides/slide12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slide" Target="slides/slide118.xml"/><Relationship Id="rId143" Type="http://schemas.openxmlformats.org/officeDocument/2006/relationships/slide" Target="slides/slide139.xml"/><Relationship Id="rId148" Type="http://schemas.openxmlformats.org/officeDocument/2006/relationships/slide" Target="slides/slide144.xml"/><Relationship Id="rId164" Type="http://schemas.openxmlformats.org/officeDocument/2006/relationships/slide" Target="slides/slide160.xml"/><Relationship Id="rId169" Type="http://schemas.openxmlformats.org/officeDocument/2006/relationships/slide" Target="slides/slide165.xml"/><Relationship Id="rId185" Type="http://schemas.openxmlformats.org/officeDocument/2006/relationships/slide" Target="slides/slide18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80" Type="http://schemas.openxmlformats.org/officeDocument/2006/relationships/slide" Target="slides/slide176.xml"/><Relationship Id="rId210" Type="http://schemas.openxmlformats.org/officeDocument/2006/relationships/theme" Target="theme/theme1.xml"/><Relationship Id="rId26" Type="http://schemas.openxmlformats.org/officeDocument/2006/relationships/slide" Target="slides/slide22.xml"/><Relationship Id="rId47" Type="http://schemas.openxmlformats.org/officeDocument/2006/relationships/slide" Target="slides/slide43.xml"/><Relationship Id="rId68" Type="http://schemas.openxmlformats.org/officeDocument/2006/relationships/slide" Target="slides/slide64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33" Type="http://schemas.openxmlformats.org/officeDocument/2006/relationships/slide" Target="slides/slide129.xml"/><Relationship Id="rId154" Type="http://schemas.openxmlformats.org/officeDocument/2006/relationships/slide" Target="slides/slide150.xml"/><Relationship Id="rId175" Type="http://schemas.openxmlformats.org/officeDocument/2006/relationships/slide" Target="slides/slide171.xml"/><Relationship Id="rId196" Type="http://schemas.openxmlformats.org/officeDocument/2006/relationships/slide" Target="slides/slide192.xml"/><Relationship Id="rId200" Type="http://schemas.openxmlformats.org/officeDocument/2006/relationships/slide" Target="slides/slide196.xml"/><Relationship Id="rId16" Type="http://schemas.openxmlformats.org/officeDocument/2006/relationships/slide" Target="slides/slide12.xml"/><Relationship Id="rId37" Type="http://schemas.openxmlformats.org/officeDocument/2006/relationships/slide" Target="slides/slide33.xml"/><Relationship Id="rId58" Type="http://schemas.openxmlformats.org/officeDocument/2006/relationships/slide" Target="slides/slide54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slide" Target="slides/slide119.xml"/><Relationship Id="rId144" Type="http://schemas.openxmlformats.org/officeDocument/2006/relationships/slide" Target="slides/slide140.xml"/><Relationship Id="rId90" Type="http://schemas.openxmlformats.org/officeDocument/2006/relationships/slide" Target="slides/slide86.xml"/><Relationship Id="rId165" Type="http://schemas.openxmlformats.org/officeDocument/2006/relationships/slide" Target="slides/slide161.xml"/><Relationship Id="rId186" Type="http://schemas.openxmlformats.org/officeDocument/2006/relationships/slide" Target="slides/slide182.xml"/><Relationship Id="rId211" Type="http://schemas.openxmlformats.org/officeDocument/2006/relationships/tableStyles" Target="tableStyles.xml"/><Relationship Id="rId27" Type="http://schemas.openxmlformats.org/officeDocument/2006/relationships/slide" Target="slides/slide23.xml"/><Relationship Id="rId48" Type="http://schemas.openxmlformats.org/officeDocument/2006/relationships/slide" Target="slides/slide44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34" Type="http://schemas.openxmlformats.org/officeDocument/2006/relationships/slide" Target="slides/slide130.xml"/><Relationship Id="rId80" Type="http://schemas.openxmlformats.org/officeDocument/2006/relationships/slide" Target="slides/slide76.xml"/><Relationship Id="rId155" Type="http://schemas.openxmlformats.org/officeDocument/2006/relationships/slide" Target="slides/slide151.xml"/><Relationship Id="rId176" Type="http://schemas.openxmlformats.org/officeDocument/2006/relationships/slide" Target="slides/slide172.xml"/><Relationship Id="rId197" Type="http://schemas.openxmlformats.org/officeDocument/2006/relationships/slide" Target="slides/slide193.xml"/><Relationship Id="rId201" Type="http://schemas.openxmlformats.org/officeDocument/2006/relationships/slide" Target="slides/slide197.xml"/><Relationship Id="rId17" Type="http://schemas.openxmlformats.org/officeDocument/2006/relationships/slide" Target="slides/slide13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24" Type="http://schemas.openxmlformats.org/officeDocument/2006/relationships/slide" Target="slides/slide120.xml"/><Relationship Id="rId70" Type="http://schemas.openxmlformats.org/officeDocument/2006/relationships/slide" Target="slides/slide66.xml"/><Relationship Id="rId91" Type="http://schemas.openxmlformats.org/officeDocument/2006/relationships/slide" Target="slides/slide87.xml"/><Relationship Id="rId145" Type="http://schemas.openxmlformats.org/officeDocument/2006/relationships/slide" Target="slides/slide141.xml"/><Relationship Id="rId166" Type="http://schemas.openxmlformats.org/officeDocument/2006/relationships/slide" Target="slides/slide162.xml"/><Relationship Id="rId187" Type="http://schemas.openxmlformats.org/officeDocument/2006/relationships/slide" Target="slides/slide183.xml"/><Relationship Id="rId1" Type="http://schemas.openxmlformats.org/officeDocument/2006/relationships/customXml" Target="../customXml/item1.xml"/><Relationship Id="rId212" Type="http://schemas.microsoft.com/office/2016/11/relationships/changesInfo" Target="changesInfos/changesInfo1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60" Type="http://schemas.openxmlformats.org/officeDocument/2006/relationships/slide" Target="slides/slide56.xml"/><Relationship Id="rId81" Type="http://schemas.openxmlformats.org/officeDocument/2006/relationships/slide" Target="slides/slide77.xml"/><Relationship Id="rId135" Type="http://schemas.openxmlformats.org/officeDocument/2006/relationships/slide" Target="slides/slide131.xml"/><Relationship Id="rId156" Type="http://schemas.openxmlformats.org/officeDocument/2006/relationships/slide" Target="slides/slide152.xml"/><Relationship Id="rId177" Type="http://schemas.openxmlformats.org/officeDocument/2006/relationships/slide" Target="slides/slide173.xml"/><Relationship Id="rId198" Type="http://schemas.openxmlformats.org/officeDocument/2006/relationships/slide" Target="slides/slide194.xml"/><Relationship Id="rId202" Type="http://schemas.openxmlformats.org/officeDocument/2006/relationships/slide" Target="slides/slide198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50" Type="http://schemas.openxmlformats.org/officeDocument/2006/relationships/slide" Target="slides/slide46.xml"/><Relationship Id="rId104" Type="http://schemas.openxmlformats.org/officeDocument/2006/relationships/slide" Target="slides/slide100.xml"/><Relationship Id="rId125" Type="http://schemas.openxmlformats.org/officeDocument/2006/relationships/slide" Target="slides/slide121.xml"/><Relationship Id="rId146" Type="http://schemas.openxmlformats.org/officeDocument/2006/relationships/slide" Target="slides/slide142.xml"/><Relationship Id="rId167" Type="http://schemas.openxmlformats.org/officeDocument/2006/relationships/slide" Target="slides/slide163.xml"/><Relationship Id="rId188" Type="http://schemas.openxmlformats.org/officeDocument/2006/relationships/slide" Target="slides/slide184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40" Type="http://schemas.openxmlformats.org/officeDocument/2006/relationships/slide" Target="slides/slide36.xml"/><Relationship Id="rId115" Type="http://schemas.openxmlformats.org/officeDocument/2006/relationships/slide" Target="slides/slide111.xml"/><Relationship Id="rId136" Type="http://schemas.openxmlformats.org/officeDocument/2006/relationships/slide" Target="slides/slide132.xml"/><Relationship Id="rId157" Type="http://schemas.openxmlformats.org/officeDocument/2006/relationships/slide" Target="slides/slide153.xml"/><Relationship Id="rId178" Type="http://schemas.openxmlformats.org/officeDocument/2006/relationships/slide" Target="slides/slide17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userId="5973860f20b3b352" providerId="LiveId" clId="{DDAD0E7D-C79D-4018-8269-B82134A68418}"/>
    <pc:docChg chg="custSel addSld delSld modSld modSection">
      <pc:chgData name="" userId="5973860f20b3b352" providerId="LiveId" clId="{DDAD0E7D-C79D-4018-8269-B82134A68418}" dt="2022-05-18T02:27:32.679" v="26" actId="478"/>
      <pc:docMkLst>
        <pc:docMk/>
      </pc:docMkLst>
      <pc:sldChg chg="delSp modSp">
        <pc:chgData name="" userId="5973860f20b3b352" providerId="LiveId" clId="{DDAD0E7D-C79D-4018-8269-B82134A68418}" dt="2022-05-18T02:27:32.679" v="26" actId="478"/>
        <pc:sldMkLst>
          <pc:docMk/>
          <pc:sldMk cId="395541263" sldId="257"/>
        </pc:sldMkLst>
        <pc:spChg chg="mod">
          <ac:chgData name="" userId="5973860f20b3b352" providerId="LiveId" clId="{DDAD0E7D-C79D-4018-8269-B82134A68418}" dt="2022-05-18T02:27:23.462" v="23" actId="20577"/>
          <ac:spMkLst>
            <pc:docMk/>
            <pc:sldMk cId="395541263" sldId="257"/>
            <ac:spMk id="2" creationId="{00000000-0000-0000-0000-000000000000}"/>
          </ac:spMkLst>
        </pc:spChg>
        <pc:spChg chg="del">
          <ac:chgData name="" userId="5973860f20b3b352" providerId="LiveId" clId="{DDAD0E7D-C79D-4018-8269-B82134A68418}" dt="2022-05-18T02:27:29.122" v="24" actId="478"/>
          <ac:spMkLst>
            <pc:docMk/>
            <pc:sldMk cId="395541263" sldId="257"/>
            <ac:spMk id="5" creationId="{31F8E165-BEF4-4AAF-BC0F-1F59147EC4D8}"/>
          </ac:spMkLst>
        </pc:spChg>
        <pc:spChg chg="del">
          <ac:chgData name="" userId="5973860f20b3b352" providerId="LiveId" clId="{DDAD0E7D-C79D-4018-8269-B82134A68418}" dt="2022-05-18T02:27:31.629" v="25" actId="478"/>
          <ac:spMkLst>
            <pc:docMk/>
            <pc:sldMk cId="395541263" sldId="257"/>
            <ac:spMk id="6" creationId="{98959DD1-1B7B-42F3-8FD3-41B3E106DF97}"/>
          </ac:spMkLst>
        </pc:spChg>
        <pc:spChg chg="del">
          <ac:chgData name="" userId="5973860f20b3b352" providerId="LiveId" clId="{DDAD0E7D-C79D-4018-8269-B82134A68418}" dt="2022-05-18T02:27:31.629" v="25" actId="478"/>
          <ac:spMkLst>
            <pc:docMk/>
            <pc:sldMk cId="395541263" sldId="257"/>
            <ac:spMk id="7" creationId="{05AD7941-6C27-40F5-B292-E2B2BF6C36FF}"/>
          </ac:spMkLst>
        </pc:spChg>
        <pc:picChg chg="del">
          <ac:chgData name="" userId="5973860f20b3b352" providerId="LiveId" clId="{DDAD0E7D-C79D-4018-8269-B82134A68418}" dt="2022-05-18T02:27:32.679" v="26" actId="478"/>
          <ac:picMkLst>
            <pc:docMk/>
            <pc:sldMk cId="395541263" sldId="257"/>
            <ac:picMk id="3" creationId="{00000000-0000-0000-0000-000000000000}"/>
          </ac:picMkLst>
        </pc:picChg>
        <pc:picChg chg="del">
          <ac:chgData name="" userId="5973860f20b3b352" providerId="LiveId" clId="{DDAD0E7D-C79D-4018-8269-B82134A68418}" dt="2022-05-18T02:27:32.679" v="26" actId="478"/>
          <ac:picMkLst>
            <pc:docMk/>
            <pc:sldMk cId="395541263" sldId="257"/>
            <ac:picMk id="4" creationId="{00000000-0000-0000-0000-000000000000}"/>
          </ac:picMkLst>
        </pc:picChg>
      </pc:sldChg>
      <pc:sldChg chg="del">
        <pc:chgData name="" userId="5973860f20b3b352" providerId="LiveId" clId="{DDAD0E7D-C79D-4018-8269-B82134A68418}" dt="2022-05-18T02:27:15.844" v="2" actId="2696"/>
        <pc:sldMkLst>
          <pc:docMk/>
          <pc:sldMk cId="4098441946" sldId="560"/>
        </pc:sldMkLst>
      </pc:sldChg>
      <pc:sldChg chg="del">
        <pc:chgData name="" userId="5973860f20b3b352" providerId="LiveId" clId="{DDAD0E7D-C79D-4018-8269-B82134A68418}" dt="2022-05-18T02:27:15.847" v="3" actId="2696"/>
        <pc:sldMkLst>
          <pc:docMk/>
          <pc:sldMk cId="4052781022" sldId="561"/>
        </pc:sldMkLst>
      </pc:sldChg>
      <pc:sldChg chg="del">
        <pc:chgData name="" userId="5973860f20b3b352" providerId="LiveId" clId="{DDAD0E7D-C79D-4018-8269-B82134A68418}" dt="2022-05-18T02:27:15.849" v="4" actId="2696"/>
        <pc:sldMkLst>
          <pc:docMk/>
          <pc:sldMk cId="1945452355" sldId="562"/>
        </pc:sldMkLst>
      </pc:sldChg>
      <pc:sldChg chg="del">
        <pc:chgData name="" userId="5973860f20b3b352" providerId="LiveId" clId="{DDAD0E7D-C79D-4018-8269-B82134A68418}" dt="2022-05-18T02:27:15.851" v="5" actId="2696"/>
        <pc:sldMkLst>
          <pc:docMk/>
          <pc:sldMk cId="2988920282" sldId="563"/>
        </pc:sldMkLst>
      </pc:sldChg>
      <pc:sldChg chg="del">
        <pc:chgData name="" userId="5973860f20b3b352" providerId="LiveId" clId="{DDAD0E7D-C79D-4018-8269-B82134A68418}" dt="2022-05-18T02:27:15.854" v="6" actId="2696"/>
        <pc:sldMkLst>
          <pc:docMk/>
          <pc:sldMk cId="3158997646" sldId="564"/>
        </pc:sldMkLst>
      </pc:sldChg>
      <pc:sldChg chg="del">
        <pc:chgData name="" userId="5973860f20b3b352" providerId="LiveId" clId="{DDAD0E7D-C79D-4018-8269-B82134A68418}" dt="2022-05-18T02:27:15.856" v="7" actId="2696"/>
        <pc:sldMkLst>
          <pc:docMk/>
          <pc:sldMk cId="1883023536" sldId="565"/>
        </pc:sldMkLst>
      </pc:sldChg>
      <pc:sldChg chg="del">
        <pc:chgData name="" userId="5973860f20b3b352" providerId="LiveId" clId="{DDAD0E7D-C79D-4018-8269-B82134A68418}" dt="2022-05-18T02:27:15.842" v="1" actId="2696"/>
        <pc:sldMkLst>
          <pc:docMk/>
          <pc:sldMk cId="670768103" sldId="566"/>
        </pc:sldMkLst>
      </pc:sldChg>
      <pc:sldChg chg="add">
        <pc:chgData name="" userId="5973860f20b3b352" providerId="LiveId" clId="{DDAD0E7D-C79D-4018-8269-B82134A68418}" dt="2022-05-18T02:27:13.295" v="0"/>
        <pc:sldMkLst>
          <pc:docMk/>
          <pc:sldMk cId="494264523" sldId="567"/>
        </pc:sldMkLst>
      </pc:sldChg>
    </pc:docChg>
  </pc:docChgLst>
  <pc:docChgLst>
    <pc:chgData userId="5973860f20b3b352" providerId="LiveId" clId="{D053999D-3BFF-4674-A1FF-CC76AECE823C}"/>
    <pc:docChg chg="undo custSel addSld delSld modSld modSection">
      <pc:chgData name="" userId="5973860f20b3b352" providerId="LiveId" clId="{D053999D-3BFF-4674-A1FF-CC76AECE823C}" dt="2022-02-18T00:05:55.182" v="2092" actId="207"/>
      <pc:docMkLst>
        <pc:docMk/>
      </pc:docMkLst>
      <pc:sldChg chg="modSp">
        <pc:chgData name="" userId="5973860f20b3b352" providerId="LiveId" clId="{D053999D-3BFF-4674-A1FF-CC76AECE823C}" dt="2022-02-17T04:24:32.529" v="32" actId="20577"/>
        <pc:sldMkLst>
          <pc:docMk/>
          <pc:sldMk cId="395541263" sldId="257"/>
        </pc:sldMkLst>
        <pc:spChg chg="mod">
          <ac:chgData name="" userId="5973860f20b3b352" providerId="LiveId" clId="{D053999D-3BFF-4674-A1FF-CC76AECE823C}" dt="2022-02-17T04:24:32.529" v="32" actId="20577"/>
          <ac:spMkLst>
            <pc:docMk/>
            <pc:sldMk cId="395541263" sldId="257"/>
            <ac:spMk id="2" creationId="{00000000-0000-0000-0000-000000000000}"/>
          </ac:spMkLst>
        </pc:spChg>
        <pc:spChg chg="mod">
          <ac:chgData name="" userId="5973860f20b3b352" providerId="LiveId" clId="{D053999D-3BFF-4674-A1FF-CC76AECE823C}" dt="2022-02-17T04:24:22.321" v="9" actId="6549"/>
          <ac:spMkLst>
            <pc:docMk/>
            <pc:sldMk cId="395541263" sldId="257"/>
            <ac:spMk id="5" creationId="{31F8E165-BEF4-4AAF-BC0F-1F59147EC4D8}"/>
          </ac:spMkLst>
        </pc:spChg>
      </pc:sldChg>
    </pc:docChg>
  </pc:docChgLst>
  <pc:docChgLst>
    <pc:chgData userId="5973860f20b3b352" providerId="LiveId" clId="{0ACE7EEE-50B2-40D0-A129-E2A7C1340B7B}"/>
    <pc:docChg chg="undo custSel addSld delSld modSld sldOrd modSection">
      <pc:chgData name="" userId="5973860f20b3b352" providerId="LiveId" clId="{0ACE7EEE-50B2-40D0-A129-E2A7C1340B7B}" dt="2022-04-01T01:28:43.522" v="1717" actId="478"/>
      <pc:docMkLst>
        <pc:docMk/>
      </pc:docMkLst>
      <pc:sldChg chg="addSp modSp">
        <pc:chgData name="" userId="5973860f20b3b352" providerId="LiveId" clId="{0ACE7EEE-50B2-40D0-A129-E2A7C1340B7B}" dt="2022-04-01T01:28:39.247" v="1716"/>
        <pc:sldMkLst>
          <pc:docMk/>
          <pc:sldMk cId="395541263" sldId="257"/>
        </pc:sldMkLst>
        <pc:spChg chg="mod">
          <ac:chgData name="" userId="5973860f20b3b352" providerId="LiveId" clId="{0ACE7EEE-50B2-40D0-A129-E2A7C1340B7B}" dt="2022-04-01T01:28:31.017" v="1715"/>
          <ac:spMkLst>
            <pc:docMk/>
            <pc:sldMk cId="395541263" sldId="257"/>
            <ac:spMk id="2" creationId="{00000000-0000-0000-0000-000000000000}"/>
          </ac:spMkLst>
        </pc:spChg>
        <pc:spChg chg="mod">
          <ac:chgData name="" userId="5973860f20b3b352" providerId="LiveId" clId="{0ACE7EEE-50B2-40D0-A129-E2A7C1340B7B}" dt="2022-03-29T13:32:02.565" v="911" actId="20577"/>
          <ac:spMkLst>
            <pc:docMk/>
            <pc:sldMk cId="395541263" sldId="257"/>
            <ac:spMk id="5" creationId="{31F8E165-BEF4-4AAF-BC0F-1F59147EC4D8}"/>
          </ac:spMkLst>
        </pc:spChg>
        <pc:spChg chg="add">
          <ac:chgData name="" userId="5973860f20b3b352" providerId="LiveId" clId="{0ACE7EEE-50B2-40D0-A129-E2A7C1340B7B}" dt="2022-04-01T01:28:39.247" v="1716"/>
          <ac:spMkLst>
            <pc:docMk/>
            <pc:sldMk cId="395541263" sldId="257"/>
            <ac:spMk id="6" creationId="{98959DD1-1B7B-42F3-8FD3-41B3E106DF97}"/>
          </ac:spMkLst>
        </pc:spChg>
        <pc:spChg chg="add">
          <ac:chgData name="" userId="5973860f20b3b352" providerId="LiveId" clId="{0ACE7EEE-50B2-40D0-A129-E2A7C1340B7B}" dt="2022-04-01T01:28:39.247" v="1716"/>
          <ac:spMkLst>
            <pc:docMk/>
            <pc:sldMk cId="395541263" sldId="257"/>
            <ac:spMk id="7" creationId="{05AD7941-6C27-40F5-B292-E2B2BF6C36FF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E7D1CD-CAAE-47F2-8FE6-E9F2B77887FD}" type="datetimeFigureOut">
              <a:rPr lang="ko-KR" altLang="en-US" smtClean="0"/>
              <a:t>2023. 8. 31.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B53F93-B3B3-4C91-A754-4E0A4A9809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87581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1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1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1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1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1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1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1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1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1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2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2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77476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다음으로 </a:t>
            </a:r>
            <a:r>
              <a:rPr kumimoji="1" lang="ko-KR" altLang="en-US" dirty="0" err="1"/>
              <a:t>임베딩을</a:t>
            </a:r>
            <a:r>
              <a:rPr kumimoji="1" lang="ko-KR" altLang="en-US" dirty="0"/>
              <a:t> 해줘야 하는데요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비전 트랜스포머는 </a:t>
            </a:r>
            <a:r>
              <a:rPr kumimoji="1" lang="ko-KR" altLang="en-US" dirty="0" err="1"/>
              <a:t>러너블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임베딩</a:t>
            </a:r>
            <a:r>
              <a:rPr kumimoji="1" lang="en-US" altLang="ko-KR" dirty="0"/>
              <a:t>,</a:t>
            </a:r>
            <a:r>
              <a:rPr kumimoji="1" lang="ko-KR" altLang="en-US" dirty="0"/>
              <a:t> 포지션 </a:t>
            </a:r>
            <a:r>
              <a:rPr kumimoji="1" lang="ko-KR" altLang="en-US" dirty="0" err="1"/>
              <a:t>임베딩</a:t>
            </a:r>
            <a:r>
              <a:rPr kumimoji="1" lang="ko-KR" altLang="en-US" dirty="0"/>
              <a:t> </a:t>
            </a:r>
            <a:r>
              <a:rPr kumimoji="1" lang="en-US" altLang="ko-KR" dirty="0"/>
              <a:t>2</a:t>
            </a:r>
            <a:r>
              <a:rPr kumimoji="1" lang="ko-KR" altLang="en-US" dirty="0"/>
              <a:t>가지를 해줍니다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 err="1"/>
              <a:t>러너블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임베딩은</a:t>
            </a:r>
            <a:r>
              <a:rPr kumimoji="1" lang="ko-KR" altLang="en-US" dirty="0"/>
              <a:t> </a:t>
            </a:r>
            <a:r>
              <a:rPr kumimoji="1" lang="en-US" altLang="ko-KR" dirty="0"/>
              <a:t>~~</a:t>
            </a:r>
          </a:p>
          <a:p>
            <a:r>
              <a:rPr kumimoji="1" lang="ko-KR" altLang="en-US" dirty="0" err="1"/>
              <a:t>포지셔널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임베딩은</a:t>
            </a:r>
            <a:r>
              <a:rPr kumimoji="1" lang="ko-KR" altLang="en-US" dirty="0"/>
              <a:t> </a:t>
            </a:r>
            <a:r>
              <a:rPr kumimoji="1" lang="en-US" altLang="ko-KR" dirty="0"/>
              <a:t>~~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2D </a:t>
            </a:r>
            <a:r>
              <a:rPr kumimoji="1" lang="ko-KR" altLang="en-US" dirty="0"/>
              <a:t>이미지인데 </a:t>
            </a:r>
            <a:r>
              <a:rPr kumimoji="1" lang="en-US" altLang="ko-KR" dirty="0"/>
              <a:t>1D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임베딩을</a:t>
            </a:r>
            <a:r>
              <a:rPr kumimoji="1" lang="ko-KR" altLang="en-US" dirty="0"/>
              <a:t> 하는 것이 의아할 수 있으나</a:t>
            </a:r>
            <a:r>
              <a:rPr kumimoji="1" lang="en-US" altLang="ko-KR" dirty="0"/>
              <a:t>,</a:t>
            </a:r>
          </a:p>
          <a:p>
            <a:r>
              <a:rPr kumimoji="1" lang="ko-KR" altLang="en-US" dirty="0"/>
              <a:t>실제로 구현된 포지션 </a:t>
            </a:r>
            <a:r>
              <a:rPr kumimoji="1" lang="ko-KR" altLang="en-US" dirty="0" err="1"/>
              <a:t>임베딩을</a:t>
            </a:r>
            <a:r>
              <a:rPr kumimoji="1" lang="ko-KR" altLang="en-US" dirty="0"/>
              <a:t> 보면</a:t>
            </a:r>
            <a:endParaRPr kumimoji="1" lang="en-US" altLang="ko-KR" dirty="0"/>
          </a:p>
          <a:p>
            <a:r>
              <a:rPr kumimoji="1" lang="ko-KR" altLang="en-US" dirty="0"/>
              <a:t>주변에 있는 패치와 </a:t>
            </a:r>
            <a:r>
              <a:rPr kumimoji="1" lang="ko-KR" altLang="en-US" dirty="0" err="1"/>
              <a:t>유사도를</a:t>
            </a:r>
            <a:r>
              <a:rPr kumimoji="1" lang="ko-KR" altLang="en-US" dirty="0"/>
              <a:t> 가지고 중복되지 않게</a:t>
            </a:r>
            <a:endParaRPr kumimoji="1" lang="en-US" altLang="ko-KR" dirty="0"/>
          </a:p>
          <a:p>
            <a:r>
              <a:rPr kumimoji="1" lang="ko-KR" altLang="en-US" dirty="0"/>
              <a:t>잘 만들어진 것을 볼 수 있습니다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0117076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100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5246779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101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523506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102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9064498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103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994646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104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6632324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105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0739007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106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1492740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107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9595321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108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6815545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109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60157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패치와 </a:t>
            </a:r>
            <a:r>
              <a:rPr kumimoji="1" lang="ko-KR" altLang="en-US" dirty="0" err="1"/>
              <a:t>임베딩이</a:t>
            </a:r>
            <a:r>
              <a:rPr kumimoji="1" lang="ko-KR" altLang="en-US" dirty="0"/>
              <a:t> 끝난 뒤에는</a:t>
            </a:r>
            <a:endParaRPr kumimoji="1" lang="en-US" altLang="ko-KR" dirty="0"/>
          </a:p>
          <a:p>
            <a:r>
              <a:rPr kumimoji="1" lang="ko-KR" altLang="en-US" dirty="0"/>
              <a:t>스탠다드 트랜스포머의 인코더 부분을 거친 뒤</a:t>
            </a:r>
            <a:endParaRPr kumimoji="1" lang="en-US" altLang="ko-KR" dirty="0"/>
          </a:p>
          <a:p>
            <a:r>
              <a:rPr kumimoji="1" lang="ko-KR" altLang="en-US" dirty="0" err="1"/>
              <a:t>클래시피케이션</a:t>
            </a:r>
            <a:r>
              <a:rPr kumimoji="1" lang="ko-KR" altLang="en-US" dirty="0"/>
              <a:t> 작업을 하게 됩니다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 err="1"/>
              <a:t>클래시피케이션은</a:t>
            </a:r>
            <a:r>
              <a:rPr kumimoji="1" lang="ko-KR" altLang="en-US" dirty="0"/>
              <a:t> </a:t>
            </a:r>
            <a:r>
              <a:rPr kumimoji="1" lang="en-US" altLang="ko-KR" dirty="0"/>
              <a:t>MLP</a:t>
            </a:r>
            <a:r>
              <a:rPr kumimoji="1" lang="ko-KR" altLang="en-US" dirty="0"/>
              <a:t> 헤더에서 진행되는데요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MLP</a:t>
            </a:r>
            <a:r>
              <a:rPr kumimoji="1" lang="ko-KR" altLang="en-US" dirty="0"/>
              <a:t> 헤더는 </a:t>
            </a:r>
            <a:r>
              <a:rPr kumimoji="1" lang="en-US" altLang="ko-KR" dirty="0"/>
              <a:t>~~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0848932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3816425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4378618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2024892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4669022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5305867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9408280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4404898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190976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7662096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92393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이제 다시 </a:t>
            </a:r>
            <a:r>
              <a:rPr kumimoji="1" lang="en-US" altLang="ko-KR" dirty="0"/>
              <a:t>scaling vision transformer</a:t>
            </a:r>
            <a:r>
              <a:rPr kumimoji="1" lang="ko-KR" altLang="en-US" dirty="0"/>
              <a:t> 논문으로 돌아와서</a:t>
            </a:r>
            <a:endParaRPr kumimoji="1" lang="en-US" altLang="ko-KR" dirty="0"/>
          </a:p>
          <a:p>
            <a:r>
              <a:rPr kumimoji="1" lang="ko-KR" altLang="en-US" dirty="0" err="1"/>
              <a:t>인트로덕션을</a:t>
            </a:r>
            <a:r>
              <a:rPr kumimoji="1" lang="ko-KR" altLang="en-US" dirty="0"/>
              <a:t> 보겠습니다</a:t>
            </a:r>
            <a:r>
              <a:rPr kumimoji="1" lang="en-US" altLang="ko-KR" dirty="0"/>
              <a:t>.</a:t>
            </a:r>
          </a:p>
          <a:p>
            <a:endParaRPr kumimoji="1" lang="en-US" altLang="ko-Kore-KR" dirty="0"/>
          </a:p>
          <a:p>
            <a:r>
              <a:rPr kumimoji="1" lang="ko-KR" altLang="en-US" dirty="0"/>
              <a:t>먼저 기존에 있던 문제점입니다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기존에 문제는 </a:t>
            </a:r>
            <a:r>
              <a:rPr kumimoji="1" lang="en-US" altLang="ko-KR" dirty="0"/>
              <a:t>~~</a:t>
            </a:r>
          </a:p>
          <a:p>
            <a:endParaRPr kumimoji="1" lang="en-US" altLang="ko-Kore-KR" dirty="0"/>
          </a:p>
          <a:p>
            <a:r>
              <a:rPr kumimoji="1" lang="ko-KR" altLang="en-US" dirty="0"/>
              <a:t>이 두가지 문제를 해결하기 위해</a:t>
            </a:r>
            <a:r>
              <a:rPr kumimoji="1" lang="en-US" altLang="ko-KR" dirty="0"/>
              <a:t>~~</a:t>
            </a:r>
            <a:endParaRPr kumimoji="1" lang="en-US" altLang="ko-Kore-KR" dirty="0"/>
          </a:p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5261583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6905265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8458011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1134257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9279825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3212124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8198653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4349845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5321374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9908932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오른쪽은 형태가 보인다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형태가 망가졌다</a:t>
            </a:r>
            <a:r>
              <a:rPr kumimoji="1" lang="en-US" altLang="ko-KR" dirty="0"/>
              <a:t>??</a:t>
            </a:r>
          </a:p>
          <a:p>
            <a:r>
              <a:rPr kumimoji="1" lang="en-US" altLang="ko-KR" dirty="0"/>
              <a:t>(</a:t>
            </a:r>
            <a:r>
              <a:rPr kumimoji="1" lang="ko-KR" altLang="en-US" dirty="0"/>
              <a:t>왼쪽은 형태가 안보임</a:t>
            </a:r>
            <a:r>
              <a:rPr kumimoji="1" lang="en-US" altLang="ko-KR" dirty="0"/>
              <a:t>.</a:t>
            </a:r>
            <a:r>
              <a:rPr kumimoji="1" lang="ko-KR" altLang="en-US" dirty="0"/>
              <a:t> 그래서 형태 참고를 안했다</a:t>
            </a:r>
            <a:r>
              <a:rPr kumimoji="1" lang="en-US" altLang="ko-KR" dirty="0"/>
              <a:t>?)</a:t>
            </a:r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88656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첫번째 코어 </a:t>
            </a:r>
            <a:r>
              <a:rPr kumimoji="1" lang="ko-KR" altLang="en-US" dirty="0" err="1"/>
              <a:t>레절트는</a:t>
            </a:r>
            <a:endParaRPr kumimoji="1" lang="en-US" altLang="ko-KR" dirty="0"/>
          </a:p>
          <a:p>
            <a:r>
              <a:rPr kumimoji="1" lang="ko-KR" altLang="en-US" dirty="0" err="1"/>
              <a:t>계산량</a:t>
            </a:r>
            <a:r>
              <a:rPr kumimoji="1" lang="en-US" altLang="ko-KR" dirty="0"/>
              <a:t>,</a:t>
            </a:r>
            <a:r>
              <a:rPr kumimoji="1" lang="ko-KR" altLang="en-US" dirty="0"/>
              <a:t> 모델</a:t>
            </a:r>
            <a:r>
              <a:rPr kumimoji="1" lang="en-US" altLang="ko-KR" dirty="0"/>
              <a:t>,</a:t>
            </a:r>
            <a:r>
              <a:rPr kumimoji="1" lang="ko-KR" altLang="en-US" dirty="0"/>
              <a:t> 데이터를 함께 스케일링 </a:t>
            </a:r>
            <a:r>
              <a:rPr kumimoji="1" lang="ko-KR" altLang="en-US" dirty="0" err="1"/>
              <a:t>업한</a:t>
            </a:r>
            <a:r>
              <a:rPr kumimoji="1" lang="ko-KR" altLang="en-US" dirty="0"/>
              <a:t> 결과입니다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결론적으로는 </a:t>
            </a:r>
            <a:r>
              <a:rPr kumimoji="1" lang="en-US" altLang="ko-KR" dirty="0"/>
              <a:t>representation</a:t>
            </a:r>
            <a:r>
              <a:rPr kumimoji="1" lang="ko-KR" altLang="en-US" dirty="0"/>
              <a:t> 퀄리티가 향상되었습니다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먼저 모델 사이즈를 보면 </a:t>
            </a:r>
            <a:r>
              <a:rPr kumimoji="1" lang="en-US" altLang="ko-KR" dirty="0"/>
              <a:t>~~</a:t>
            </a:r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6116506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오른쪽은 형태가 보인다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형태가 망가졌다</a:t>
            </a:r>
            <a:r>
              <a:rPr kumimoji="1" lang="en-US" altLang="ko-KR" dirty="0"/>
              <a:t>??</a:t>
            </a:r>
          </a:p>
          <a:p>
            <a:r>
              <a:rPr kumimoji="1" lang="en-US" altLang="ko-KR" dirty="0"/>
              <a:t>(</a:t>
            </a:r>
            <a:r>
              <a:rPr kumimoji="1" lang="ko-KR" altLang="en-US" dirty="0"/>
              <a:t>왼쪽은 형태가 안보임</a:t>
            </a:r>
            <a:r>
              <a:rPr kumimoji="1" lang="en-US" altLang="ko-KR" dirty="0"/>
              <a:t>.</a:t>
            </a:r>
            <a:r>
              <a:rPr kumimoji="1" lang="ko-KR" altLang="en-US" dirty="0"/>
              <a:t> 그래서 형태 참고를 안했다</a:t>
            </a:r>
            <a:r>
              <a:rPr kumimoji="1" lang="en-US" altLang="ko-KR" dirty="0"/>
              <a:t>?)</a:t>
            </a:r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0964466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4889744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1471037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7633468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9124911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5564365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4175658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3081904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6297577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30275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 err="1"/>
              <a:t>repre</a:t>
            </a:r>
            <a:r>
              <a:rPr kumimoji="1" lang="en-US" altLang="ko-Kore-KR" dirty="0"/>
              <a:t>. </a:t>
            </a:r>
            <a:r>
              <a:rPr kumimoji="1" lang="ko-KR" altLang="en-US" dirty="0"/>
              <a:t>퀄리티는</a:t>
            </a:r>
            <a:r>
              <a:rPr kumimoji="1" lang="en-US" altLang="ko-KR" dirty="0"/>
              <a:t>~~</a:t>
            </a:r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1366469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6627839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7505984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6030628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1778008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3906564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1137222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2562930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341874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804251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08576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두번째 코어 </a:t>
            </a:r>
            <a:r>
              <a:rPr kumimoji="1" lang="ko-KR" altLang="en-US" dirty="0" err="1"/>
              <a:t>레절트는</a:t>
            </a:r>
            <a:endParaRPr kumimoji="1" lang="en-US" altLang="ko-KR" dirty="0"/>
          </a:p>
          <a:p>
            <a:r>
              <a:rPr kumimoji="1" lang="ko-KR" altLang="en-US" dirty="0"/>
              <a:t>더블 </a:t>
            </a:r>
            <a:r>
              <a:rPr kumimoji="1" lang="ko-KR" altLang="en-US" dirty="0" err="1"/>
              <a:t>새츄레이션</a:t>
            </a:r>
            <a:r>
              <a:rPr kumimoji="1" lang="ko-KR" altLang="en-US" dirty="0"/>
              <a:t> 파워 로우 입니다</a:t>
            </a:r>
            <a:r>
              <a:rPr kumimoji="1" lang="en-US" altLang="ko-KR" dirty="0"/>
              <a:t>.</a:t>
            </a:r>
          </a:p>
          <a:p>
            <a:endParaRPr kumimoji="1" lang="en-US" altLang="ko-Kore-KR" dirty="0"/>
          </a:p>
          <a:p>
            <a:r>
              <a:rPr kumimoji="1" lang="ko-KR" altLang="en-US" dirty="0"/>
              <a:t>우리는 </a:t>
            </a:r>
            <a:r>
              <a:rPr kumimoji="1" lang="ko-KR" altLang="en-US" dirty="0" err="1"/>
              <a:t>컴퓨트</a:t>
            </a:r>
            <a:r>
              <a:rPr kumimoji="1" lang="ko-KR" altLang="en-US" dirty="0"/>
              <a:t> 그래프에서</a:t>
            </a:r>
            <a:r>
              <a:rPr kumimoji="1" lang="en-US" altLang="ko-KR" dirty="0"/>
              <a:t>~~</a:t>
            </a:r>
          </a:p>
          <a:p>
            <a:endParaRPr kumimoji="1" lang="en-US" altLang="ko-Kore-KR" dirty="0"/>
          </a:p>
          <a:p>
            <a:r>
              <a:rPr kumimoji="1" lang="ko-KR" altLang="en-US" dirty="0"/>
              <a:t>여기 그래프 두개가 있는데</a:t>
            </a:r>
            <a:endParaRPr kumimoji="1" lang="en-US" altLang="ko-KR" dirty="0"/>
          </a:p>
          <a:p>
            <a:r>
              <a:rPr kumimoji="1" lang="ko-KR" altLang="en-US" dirty="0"/>
              <a:t>하나는 </a:t>
            </a:r>
            <a:r>
              <a:rPr kumimoji="1" lang="en-US" altLang="ko-KR" dirty="0"/>
              <a:t>~~</a:t>
            </a:r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9754181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6992261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7715117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1620767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2013587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1441167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4512124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1560892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5142228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3424289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466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세번째 코어 </a:t>
            </a:r>
            <a:r>
              <a:rPr kumimoji="1" lang="ko-KR" altLang="en-US" dirty="0" err="1"/>
              <a:t>레절트는</a:t>
            </a:r>
            <a:endParaRPr kumimoji="1" lang="en-US" altLang="ko-KR" dirty="0"/>
          </a:p>
          <a:p>
            <a:r>
              <a:rPr kumimoji="1" lang="ko-KR" altLang="en-US" dirty="0"/>
              <a:t>빅 모델이 샘플 </a:t>
            </a:r>
            <a:r>
              <a:rPr kumimoji="1" lang="ko-KR" altLang="en-US" dirty="0" err="1"/>
              <a:t>이피션트가</a:t>
            </a:r>
            <a:r>
              <a:rPr kumimoji="1" lang="ko-KR" altLang="en-US" dirty="0"/>
              <a:t> 좋다 입니다</a:t>
            </a:r>
            <a:r>
              <a:rPr kumimoji="1" lang="en-US" altLang="ko-KR" dirty="0"/>
              <a:t>.</a:t>
            </a:r>
          </a:p>
          <a:p>
            <a:endParaRPr kumimoji="1" lang="en-US" altLang="ko-Kore-KR" dirty="0"/>
          </a:p>
          <a:p>
            <a:r>
              <a:rPr kumimoji="1" lang="ko-KR" altLang="en-US" dirty="0"/>
              <a:t>샘플 </a:t>
            </a:r>
            <a:r>
              <a:rPr kumimoji="1" lang="ko-KR" altLang="en-US" dirty="0" err="1"/>
              <a:t>이피션트는</a:t>
            </a:r>
            <a:r>
              <a:rPr kumimoji="1" lang="en-US" altLang="ko-KR" dirty="0"/>
              <a:t>~~</a:t>
            </a:r>
          </a:p>
          <a:p>
            <a:r>
              <a:rPr kumimoji="1" lang="ko-KR" altLang="en-US" dirty="0"/>
              <a:t>큰 모델은</a:t>
            </a:r>
            <a:r>
              <a:rPr kumimoji="1" lang="en-US" altLang="ko-KR" dirty="0"/>
              <a:t>~~</a:t>
            </a:r>
            <a:endParaRPr kumimoji="1" lang="en-US" altLang="ko-Kore-KR" dirty="0"/>
          </a:p>
          <a:p>
            <a:endParaRPr kumimoji="1" lang="en-US" altLang="ko-Kore-KR" dirty="0"/>
          </a:p>
          <a:p>
            <a:r>
              <a:rPr kumimoji="1" lang="ko-KR" altLang="en-US" dirty="0"/>
              <a:t>그래프를 보시면</a:t>
            </a:r>
            <a:endParaRPr kumimoji="1" lang="en-US" altLang="ko-KR" dirty="0"/>
          </a:p>
          <a:p>
            <a:r>
              <a:rPr kumimoji="1" lang="ko-KR" altLang="en-US" dirty="0"/>
              <a:t>가운데가 전체 </a:t>
            </a:r>
            <a:r>
              <a:rPr kumimoji="1" lang="ko-KR" altLang="en-US" dirty="0" err="1"/>
              <a:t>데이터셋에</a:t>
            </a:r>
            <a:r>
              <a:rPr kumimoji="1" lang="ko-KR" altLang="en-US" dirty="0"/>
              <a:t> 대하여 </a:t>
            </a:r>
            <a:r>
              <a:rPr kumimoji="1" lang="ko-KR" altLang="en-US" dirty="0" err="1"/>
              <a:t>파인튜닝한</a:t>
            </a:r>
            <a:r>
              <a:rPr kumimoji="1" lang="ko-KR" altLang="en-US" dirty="0"/>
              <a:t> 것</a:t>
            </a:r>
            <a:endParaRPr kumimoji="1" lang="en-US" altLang="ko-KR" dirty="0"/>
          </a:p>
          <a:p>
            <a:r>
              <a:rPr kumimoji="1" lang="ko-KR" altLang="en-US" dirty="0"/>
              <a:t>왼쪽이 작은 </a:t>
            </a:r>
            <a:r>
              <a:rPr kumimoji="1" lang="ko-KR" altLang="en-US" dirty="0" err="1"/>
              <a:t>데이터셋에</a:t>
            </a:r>
            <a:r>
              <a:rPr kumimoji="1" lang="ko-KR" altLang="en-US" dirty="0"/>
              <a:t> 대하여 </a:t>
            </a:r>
            <a:r>
              <a:rPr kumimoji="1" lang="en-US" altLang="ko-KR" dirty="0"/>
              <a:t>10</a:t>
            </a:r>
            <a:r>
              <a:rPr kumimoji="1" lang="ko-KR" altLang="en-US" dirty="0"/>
              <a:t>번 </a:t>
            </a:r>
            <a:r>
              <a:rPr kumimoji="1" lang="ko-KR" altLang="en-US" dirty="0" err="1"/>
              <a:t>파인튜닝한</a:t>
            </a:r>
            <a:r>
              <a:rPr kumimoji="1" lang="ko-KR" altLang="en-US" dirty="0"/>
              <a:t> 것</a:t>
            </a:r>
            <a:endParaRPr kumimoji="1" lang="en-US" altLang="ko-KR" dirty="0"/>
          </a:p>
          <a:p>
            <a:r>
              <a:rPr kumimoji="1" lang="ko-KR" altLang="en-US" dirty="0"/>
              <a:t>오른쪽에 </a:t>
            </a:r>
            <a:r>
              <a:rPr kumimoji="1" lang="ko-KR" altLang="en-US" dirty="0" err="1"/>
              <a:t>이미지넷</a:t>
            </a:r>
            <a:r>
              <a:rPr kumimoji="1" lang="en-US" altLang="ko-KR" dirty="0"/>
              <a:t>v2</a:t>
            </a:r>
            <a:r>
              <a:rPr kumimoji="1" lang="ko-KR" altLang="en-US" dirty="0"/>
              <a:t>라는 다른 데이터셋으로 </a:t>
            </a:r>
            <a:r>
              <a:rPr kumimoji="1" lang="ko-KR" altLang="en-US" dirty="0" err="1"/>
              <a:t>파인튜닝한</a:t>
            </a:r>
            <a:r>
              <a:rPr kumimoji="1" lang="ko-KR" altLang="en-US" dirty="0"/>
              <a:t> 것</a:t>
            </a:r>
            <a:endParaRPr kumimoji="1" lang="en-US" altLang="ko-KR" dirty="0"/>
          </a:p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8372052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4717468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6079375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0648183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1396511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0098161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9268996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3334987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9490796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208854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5337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이런 종합적인 결과를 바탕으로</a:t>
            </a:r>
            <a:endParaRPr kumimoji="1" lang="en-US" altLang="ko-KR" dirty="0"/>
          </a:p>
          <a:p>
            <a:r>
              <a:rPr kumimoji="1" lang="ko-KR" altLang="en-US" dirty="0"/>
              <a:t>저자는 새로운 레시피의 전체 메서드를 공개했습니다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1.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헤드쪽</a:t>
            </a:r>
            <a:r>
              <a:rPr kumimoji="1" lang="ko-KR" altLang="en-US" dirty="0"/>
              <a:t> </a:t>
            </a:r>
            <a:r>
              <a:rPr kumimoji="1" lang="en-US" altLang="ko-KR" dirty="0"/>
              <a:t>MLP</a:t>
            </a:r>
            <a:r>
              <a:rPr kumimoji="1" lang="ko-KR" altLang="en-US" dirty="0"/>
              <a:t>에 대하여 </a:t>
            </a:r>
            <a:r>
              <a:rPr kumimoji="1" lang="en-US" altLang="ko-KR" dirty="0"/>
              <a:t>weight decay</a:t>
            </a:r>
            <a:r>
              <a:rPr kumimoji="1" lang="ko-KR" altLang="en-US" dirty="0"/>
              <a:t>를 통해 프리트레이닝에서 </a:t>
            </a:r>
            <a:r>
              <a:rPr kumimoji="1" lang="ko-KR" altLang="en-US" dirty="0" err="1"/>
              <a:t>과적합이</a:t>
            </a:r>
            <a:r>
              <a:rPr kumimoji="1" lang="ko-KR" altLang="en-US" dirty="0"/>
              <a:t> 되는 것을 방지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2.</a:t>
            </a:r>
            <a:r>
              <a:rPr kumimoji="1" lang="ko-KR" altLang="en-US" dirty="0"/>
              <a:t> 메모리를 아끼기 위해 클래스 토큰 삭제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-US" altLang="ko-KR" dirty="0"/>
              <a:t>Global average pooling </a:t>
            </a:r>
            <a:r>
              <a:rPr kumimoji="1" lang="ko-KR" altLang="en-US" dirty="0"/>
              <a:t>혹은 </a:t>
            </a:r>
            <a:r>
              <a:rPr kumimoji="1" lang="en-US" altLang="ko-KR" dirty="0"/>
              <a:t>multi-head attention polling</a:t>
            </a:r>
            <a:r>
              <a:rPr kumimoji="1" lang="ko-KR" altLang="en-US" dirty="0"/>
              <a:t>같은 </a:t>
            </a:r>
            <a:r>
              <a:rPr kumimoji="1" lang="ko-KR" altLang="en-US" dirty="0" err="1"/>
              <a:t>풀링</a:t>
            </a:r>
            <a:r>
              <a:rPr kumimoji="1" lang="ko-KR" altLang="en-US" dirty="0"/>
              <a:t> 레이어</a:t>
            </a:r>
            <a:r>
              <a:rPr kumimoji="1" lang="en-US" altLang="ko-KR" dirty="0"/>
              <a:t> </a:t>
            </a:r>
            <a:r>
              <a:rPr kumimoji="1" lang="ko-KR" altLang="en-US" dirty="0"/>
              <a:t>사용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3.</a:t>
            </a:r>
            <a:r>
              <a:rPr kumimoji="1" lang="ko-KR" altLang="en-US" dirty="0"/>
              <a:t> 스케일링 업 데이터</a:t>
            </a:r>
            <a:r>
              <a:rPr kumimoji="1" lang="en-US" altLang="ko-KR" dirty="0"/>
              <a:t>(3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빌리언</a:t>
            </a:r>
            <a:r>
              <a:rPr kumimoji="1" lang="en-US" altLang="ko-KR" dirty="0"/>
              <a:t>)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4.</a:t>
            </a:r>
            <a:r>
              <a:rPr kumimoji="1" lang="ko-KR" altLang="en-US" dirty="0"/>
              <a:t> </a:t>
            </a:r>
            <a:r>
              <a:rPr lang="en" altLang="ko-Kore-KR" dirty="0"/>
              <a:t>half-precision momentum</a:t>
            </a:r>
            <a:r>
              <a:rPr lang="ko-KR" altLang="en-US" dirty="0"/>
              <a:t>이 적용된 </a:t>
            </a:r>
            <a:r>
              <a:rPr lang="ko-KR" altLang="en-US" dirty="0" err="1"/>
              <a:t>옵티마이저</a:t>
            </a:r>
            <a:r>
              <a:rPr lang="ko-KR" altLang="en-US" dirty="0"/>
              <a:t> 사용</a:t>
            </a:r>
            <a:r>
              <a:rPr lang="en-US" altLang="ko-KR" dirty="0"/>
              <a:t>.</a:t>
            </a:r>
            <a:r>
              <a:rPr lang="ko-KR" altLang="en-US" dirty="0"/>
              <a:t> 일반적인 컴퓨터는 </a:t>
            </a:r>
            <a:r>
              <a:rPr lang="en-US" altLang="ko-KR" dirty="0"/>
              <a:t>64</a:t>
            </a:r>
            <a:r>
              <a:rPr lang="ko-KR" altLang="en-US" dirty="0"/>
              <a:t>비트나 </a:t>
            </a:r>
            <a:r>
              <a:rPr lang="en-US" altLang="ko-KR" dirty="0"/>
              <a:t>32</a:t>
            </a:r>
            <a:r>
              <a:rPr lang="ko-KR" altLang="en-US" dirty="0"/>
              <a:t>비트인데 이건 </a:t>
            </a:r>
            <a:r>
              <a:rPr lang="en-US" altLang="ko-KR" dirty="0"/>
              <a:t>16</a:t>
            </a:r>
            <a:r>
              <a:rPr lang="ko-KR" altLang="en-US" dirty="0"/>
              <a:t>비트 사용하는 것</a:t>
            </a:r>
            <a:r>
              <a:rPr lang="en-US" altLang="ko-KR" dirty="0"/>
              <a:t>.</a:t>
            </a:r>
            <a:r>
              <a:rPr lang="ko-KR" altLang="en-US" dirty="0"/>
              <a:t> 숫자를 표현할 수 있는 범위를 절반으로 줄여 메모리 아낌</a:t>
            </a:r>
            <a:r>
              <a:rPr lang="en-US" altLang="ko-KR" dirty="0"/>
              <a:t>.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5.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러닝레이트를</a:t>
            </a:r>
            <a:r>
              <a:rPr kumimoji="1" lang="ko-KR" altLang="en-US" dirty="0"/>
              <a:t> 오른쪽 </a:t>
            </a:r>
            <a:r>
              <a:rPr kumimoji="1" lang="ko-KR" altLang="en-US" dirty="0" err="1"/>
              <a:t>처럼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웜업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페이즈와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쿨다운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페이즈로</a:t>
            </a:r>
            <a:r>
              <a:rPr kumimoji="1" lang="ko-KR" altLang="en-US" dirty="0"/>
              <a:t> 나눠서 </a:t>
            </a:r>
            <a:r>
              <a:rPr kumimoji="1" lang="ko-KR" altLang="en-US" dirty="0" err="1"/>
              <a:t>스케쥴링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6.</a:t>
            </a:r>
            <a:r>
              <a:rPr kumimoji="1" lang="ko-KR" altLang="en-US" dirty="0"/>
              <a:t> 레이어를 </a:t>
            </a:r>
            <a:r>
              <a:rPr kumimoji="1" lang="ko-KR" altLang="en-US" dirty="0" err="1"/>
              <a:t>스태킹해</a:t>
            </a:r>
            <a:r>
              <a:rPr kumimoji="1" lang="ko-KR" altLang="en-US" dirty="0"/>
              <a:t> 모델 사이즈를 매우 크게 늘림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9927546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9176110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7970551"/>
      </p:ext>
    </p:extLst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5559104"/>
      </p:ext>
    </p:extLst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9111318"/>
      </p:ext>
    </p:extLst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5214405"/>
      </p:ext>
    </p:extLst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4341441"/>
      </p:ext>
    </p:extLst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2197752"/>
      </p:ext>
    </p:extLst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2075323"/>
      </p:ext>
    </p:extLst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2747744"/>
      </p:ext>
    </p:extLst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96982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결론적으로 이 논문의 의미를 파악해보면</a:t>
            </a:r>
            <a:r>
              <a:rPr kumimoji="1" lang="en-US" altLang="ko-KR" dirty="0"/>
              <a:t>,</a:t>
            </a:r>
          </a:p>
          <a:p>
            <a:r>
              <a:rPr kumimoji="1" lang="en-US" altLang="ko-KR" dirty="0"/>
              <a:t>ViT</a:t>
            </a:r>
            <a:r>
              <a:rPr kumimoji="1" lang="ko-KR" altLang="en-US" dirty="0"/>
              <a:t> 모델에 대하여 </a:t>
            </a:r>
            <a:r>
              <a:rPr kumimoji="1" lang="en-US" altLang="ko-KR" dirty="0"/>
              <a:t>~~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그리고 제가 </a:t>
            </a:r>
            <a:r>
              <a:rPr kumimoji="1" lang="ko-KR" altLang="en-US" dirty="0" err="1"/>
              <a:t>느낀점은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저자가 </a:t>
            </a:r>
            <a:r>
              <a:rPr kumimoji="1" lang="en-US" altLang="ko-KR" dirty="0"/>
              <a:t>ViT</a:t>
            </a:r>
            <a:r>
              <a:rPr kumimoji="1" lang="ko-KR" altLang="en-US" dirty="0"/>
              <a:t>를 마치 하나의 기계처럼 생각하고</a:t>
            </a:r>
            <a:endParaRPr kumimoji="1" lang="en-US" altLang="ko-KR" dirty="0"/>
          </a:p>
          <a:p>
            <a:r>
              <a:rPr kumimoji="1" lang="ko-KR" altLang="en-US" dirty="0"/>
              <a:t>레시피를 조금씩 수정해가며 </a:t>
            </a:r>
            <a:endParaRPr kumimoji="1" lang="en-US" altLang="ko-KR" dirty="0"/>
          </a:p>
          <a:p>
            <a:r>
              <a:rPr kumimoji="1" lang="ko-KR" altLang="en-US" dirty="0"/>
              <a:t>성능을 계속 향상시키는 방법론을 보여줘서</a:t>
            </a:r>
            <a:r>
              <a:rPr kumimoji="1" lang="en-US" altLang="ko-KR" dirty="0"/>
              <a:t>,</a:t>
            </a:r>
          </a:p>
          <a:p>
            <a:r>
              <a:rPr kumimoji="1" lang="ko-KR" altLang="en-US" dirty="0"/>
              <a:t>한 모델을 우리가 필요한 </a:t>
            </a:r>
            <a:r>
              <a:rPr kumimoji="1" lang="en-US" altLang="ko-KR" dirty="0"/>
              <a:t>task</a:t>
            </a:r>
            <a:r>
              <a:rPr kumimoji="1" lang="ko-KR" altLang="en-US" dirty="0"/>
              <a:t>에 대하여 적용할 때</a:t>
            </a:r>
            <a:endParaRPr kumimoji="1" lang="en-US" altLang="ko-KR" dirty="0"/>
          </a:p>
          <a:p>
            <a:r>
              <a:rPr kumimoji="1" lang="ko-KR" altLang="en-US" dirty="0"/>
              <a:t>논문을 다시 한번 보면 </a:t>
            </a:r>
            <a:r>
              <a:rPr kumimoji="1" lang="ko-KR" altLang="en-US" dirty="0" err="1"/>
              <a:t>유용할거</a:t>
            </a:r>
            <a:r>
              <a:rPr kumimoji="1" lang="ko-KR" altLang="en-US" dirty="0"/>
              <a:t> 같다고 생각했습니다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이상입니다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혹시 질문 있으시면 답변해드리겠습니다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1380737"/>
      </p:ext>
    </p:extLst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411591"/>
      </p:ext>
    </p:extLst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6264462"/>
      </p:ext>
    </p:extLst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6152905"/>
      </p:ext>
    </p:extLst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4903048"/>
      </p:ext>
    </p:extLst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2409463"/>
      </p:ext>
    </p:extLst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6971541"/>
      </p:ext>
    </p:extLst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186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0612449"/>
      </p:ext>
    </p:extLst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187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5219174"/>
      </p:ext>
    </p:extLst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188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2173660"/>
      </p:ext>
    </p:extLst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189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443047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7332423"/>
      </p:ext>
    </p:extLst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190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8278438"/>
      </p:ext>
    </p:extLst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191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0085900"/>
      </p:ext>
    </p:extLst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192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5493919"/>
      </p:ext>
    </p:extLst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193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2408259"/>
      </p:ext>
    </p:extLst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194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0637215"/>
      </p:ext>
    </p:extLst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195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7207576"/>
      </p:ext>
    </p:extLst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196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2904416"/>
      </p:ext>
    </p:extLst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197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841868"/>
      </p:ext>
    </p:extLst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198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5625543"/>
      </p:ext>
    </p:extLst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199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09135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[</a:t>
            </a:r>
            <a:r>
              <a:rPr kumimoji="1" lang="ko-KR" altLang="en-US" dirty="0"/>
              <a:t>멀티 헤드 </a:t>
            </a:r>
            <a:r>
              <a:rPr kumimoji="1" lang="ko-KR" altLang="en-US" dirty="0" err="1"/>
              <a:t>어탠션을</a:t>
            </a:r>
            <a:r>
              <a:rPr kumimoji="1" lang="ko-KR" altLang="en-US" dirty="0"/>
              <a:t> 사용하는 이유</a:t>
            </a:r>
            <a:r>
              <a:rPr kumimoji="1" lang="en-US" altLang="ko-KR" dirty="0"/>
              <a:t>]</a:t>
            </a:r>
          </a:p>
          <a:p>
            <a:r>
              <a:rPr kumimoji="1" lang="ko-KR" altLang="en-US" dirty="0"/>
              <a:t>통째로 계산하는 것이 싱글 헤드</a:t>
            </a:r>
            <a:r>
              <a:rPr kumimoji="1" lang="en-US" altLang="ko-KR" dirty="0"/>
              <a:t>.</a:t>
            </a:r>
            <a:r>
              <a:rPr kumimoji="1" lang="ko-KR" altLang="en-US" dirty="0"/>
              <a:t> 이걸 이렇게 쪼개서 계산하는 것이 </a:t>
            </a:r>
            <a:r>
              <a:rPr kumimoji="1" lang="ko-KR" altLang="en-US" dirty="0" err="1"/>
              <a:t>멀티헤드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 err="1"/>
              <a:t>싱글헤드의</a:t>
            </a:r>
            <a:r>
              <a:rPr kumimoji="1" lang="ko-KR" altLang="en-US" dirty="0"/>
              <a:t> 문제점은 </a:t>
            </a:r>
            <a:r>
              <a:rPr kumimoji="1" lang="en-US" altLang="ko-KR" dirty="0"/>
              <a:t>~~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관점에 대해서 설명하기 위해 쿼리 </a:t>
            </a:r>
            <a:r>
              <a:rPr kumimoji="1" lang="ko-KR" altLang="en-US" dirty="0" err="1"/>
              <a:t>텐서를</a:t>
            </a:r>
            <a:r>
              <a:rPr kumimoji="1" lang="ko-KR" altLang="en-US" dirty="0"/>
              <a:t> 자세하게 보겠습니다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행은 </a:t>
            </a:r>
            <a:r>
              <a:rPr kumimoji="1" lang="ko-KR" altLang="en-US" dirty="0" err="1"/>
              <a:t>시퀸스에서</a:t>
            </a:r>
            <a:r>
              <a:rPr kumimoji="1" lang="ko-KR" altLang="en-US" dirty="0"/>
              <a:t> 단어이고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열은 </a:t>
            </a:r>
            <a:r>
              <a:rPr kumimoji="1" lang="ko-KR" altLang="en-US" dirty="0" err="1"/>
              <a:t>벨류</a:t>
            </a:r>
            <a:r>
              <a:rPr kumimoji="1" lang="ko-KR" altLang="en-US" dirty="0"/>
              <a:t> 키 쿼리의 값이라고 생각하면 됩니다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또한 열의 개수는 곧 </a:t>
            </a:r>
            <a:r>
              <a:rPr kumimoji="1" lang="ko-KR" altLang="en-US" dirty="0" err="1"/>
              <a:t>고려사항의</a:t>
            </a:r>
            <a:r>
              <a:rPr kumimoji="1" lang="ko-KR" altLang="en-US" dirty="0"/>
              <a:t> 개수인데</a:t>
            </a:r>
            <a:r>
              <a:rPr kumimoji="1" lang="en-US" altLang="ko-KR" dirty="0"/>
              <a:t>,</a:t>
            </a:r>
            <a:r>
              <a:rPr kumimoji="1" lang="ko-KR" altLang="en-US" dirty="0"/>
              <a:t> 예를 들어서 제일 오른쪽 그림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그래서 관점이 헤드 개수만큼 늘어나고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여러 관점에서 분석하기 때문에 정확도가 올라갑니다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또한 간접적으로 병렬 계산을 시키기 때문에 속도도 향상됩니다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58281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4685408"/>
      </p:ext>
    </p:extLst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200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1166782"/>
      </p:ext>
    </p:extLst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201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9925673"/>
      </p:ext>
    </p:extLst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202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424344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/>
              <a:t>Distribution constraints</a:t>
            </a:r>
            <a:r>
              <a:rPr kumimoji="1" lang="ko-KR" altLang="en-US" dirty="0"/>
              <a:t>는 분포 제약 조건으로</a:t>
            </a:r>
            <a:endParaRPr kumimoji="1" lang="en-US" altLang="ko-KR" dirty="0"/>
          </a:p>
          <a:p>
            <a:r>
              <a:rPr kumimoji="1" lang="ko-KR" altLang="en-US" dirty="0"/>
              <a:t>예측 결과가 우리가 원하는 분포를 따르도록 강제함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과적합</a:t>
            </a:r>
            <a:r>
              <a:rPr kumimoji="1" lang="ko-KR" altLang="en-US" dirty="0"/>
              <a:t> 방지</a:t>
            </a:r>
            <a:r>
              <a:rPr kumimoji="1" lang="en-US" altLang="ko-KR" dirty="0"/>
              <a:t>.</a:t>
            </a:r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195007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855948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018295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41832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551788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730401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703037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427602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/>
              <a:t>https://ambitious-</a:t>
            </a:r>
            <a:r>
              <a:rPr kumimoji="1" lang="en-US" altLang="ko-Kore-KR" dirty="0" err="1"/>
              <a:t>posong.tistory.com</a:t>
            </a:r>
            <a:r>
              <a:rPr kumimoji="1" lang="en-US" altLang="ko-Kore-KR" dirty="0"/>
              <a:t>/181 </a:t>
            </a:r>
            <a:r>
              <a:rPr kumimoji="1" lang="ko-KR" altLang="en-US" dirty="0"/>
              <a:t>에서 </a:t>
            </a:r>
            <a:r>
              <a:rPr kumimoji="1" lang="en-US" altLang="ko-Kore-KR" dirty="0"/>
              <a:t>KITTI </a:t>
            </a:r>
            <a:r>
              <a:rPr kumimoji="1" lang="ko-KR" altLang="en-US" dirty="0" err="1"/>
              <a:t>데이터셋</a:t>
            </a:r>
            <a:r>
              <a:rPr kumimoji="1" lang="ko-KR" altLang="en-US" dirty="0"/>
              <a:t> 사용법</a:t>
            </a:r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38672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[</a:t>
            </a:r>
            <a:r>
              <a:rPr kumimoji="1" lang="ko-KR" altLang="en-US" dirty="0"/>
              <a:t>인코더</a:t>
            </a:r>
            <a:r>
              <a:rPr kumimoji="1" lang="en-US" altLang="ko-KR" dirty="0"/>
              <a:t>-</a:t>
            </a:r>
            <a:r>
              <a:rPr kumimoji="1" lang="ko-KR" altLang="en-US" dirty="0" err="1"/>
              <a:t>디코더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어탠션에</a:t>
            </a:r>
            <a:r>
              <a:rPr kumimoji="1" lang="ko-KR" altLang="en-US" dirty="0"/>
              <a:t> 들어가는 </a:t>
            </a:r>
            <a:r>
              <a:rPr kumimoji="1" lang="en-US" altLang="ko-KR" dirty="0"/>
              <a:t>QKV</a:t>
            </a:r>
            <a:r>
              <a:rPr kumimoji="1" lang="ko-KR" altLang="en-US" dirty="0"/>
              <a:t> 이해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masked</a:t>
            </a:r>
            <a:r>
              <a:rPr kumimoji="1" lang="ko-KR" altLang="en-US" dirty="0"/>
              <a:t>의 의미</a:t>
            </a:r>
            <a:r>
              <a:rPr kumimoji="1" lang="en-US" altLang="ko-KR" dirty="0"/>
              <a:t>]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트랜스포머 </a:t>
            </a:r>
            <a:r>
              <a:rPr kumimoji="1" lang="ko-KR" altLang="en-US" dirty="0" err="1"/>
              <a:t>아키텍쳐에는</a:t>
            </a:r>
            <a:r>
              <a:rPr kumimoji="1" lang="ko-KR" altLang="en-US" dirty="0"/>
              <a:t> 총 </a:t>
            </a:r>
            <a:r>
              <a:rPr kumimoji="1" lang="en-US" altLang="ko-KR" dirty="0"/>
              <a:t>3</a:t>
            </a:r>
            <a:r>
              <a:rPr kumimoji="1" lang="ko-KR" altLang="en-US" dirty="0"/>
              <a:t>개의 </a:t>
            </a:r>
            <a:r>
              <a:rPr kumimoji="1" lang="ko-KR" altLang="en-US" dirty="0" err="1"/>
              <a:t>어탠션</a:t>
            </a:r>
            <a:r>
              <a:rPr kumimoji="1" lang="ko-KR" altLang="en-US" dirty="0"/>
              <a:t> 레이어가 있습니다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인코더 쪽의 </a:t>
            </a:r>
            <a:r>
              <a:rPr kumimoji="1" lang="ko-KR" altLang="en-US" dirty="0" err="1"/>
              <a:t>어탠션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디코더</a:t>
            </a:r>
            <a:r>
              <a:rPr kumimoji="1" lang="ko-KR" altLang="en-US" dirty="0"/>
              <a:t> 쪽의 </a:t>
            </a:r>
            <a:r>
              <a:rPr kumimoji="1" lang="ko-KR" altLang="en-US" dirty="0" err="1"/>
              <a:t>어탠션</a:t>
            </a:r>
            <a:r>
              <a:rPr kumimoji="1" lang="en-US" altLang="ko-KR" dirty="0"/>
              <a:t>,</a:t>
            </a:r>
            <a:r>
              <a:rPr kumimoji="1" lang="ko-KR" altLang="en-US" dirty="0"/>
              <a:t> 인코더</a:t>
            </a:r>
            <a:r>
              <a:rPr kumimoji="1" lang="en-US" altLang="ko-KR" dirty="0"/>
              <a:t>-</a:t>
            </a:r>
            <a:r>
              <a:rPr kumimoji="1" lang="ko-KR" altLang="en-US" dirty="0" err="1"/>
              <a:t>디코더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어탠션</a:t>
            </a:r>
            <a:r>
              <a:rPr kumimoji="1" lang="ko-KR" altLang="en-US" dirty="0"/>
              <a:t> 입니다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인코더 쪽의 </a:t>
            </a:r>
            <a:r>
              <a:rPr kumimoji="1" lang="ko-KR" altLang="en-US" dirty="0" err="1"/>
              <a:t>어탠션은</a:t>
            </a:r>
            <a:r>
              <a:rPr kumimoji="1" lang="ko-KR" altLang="en-US" dirty="0"/>
              <a:t> 아웃풋으로 </a:t>
            </a:r>
            <a:r>
              <a:rPr kumimoji="1" lang="en-US" altLang="ko-KR" dirty="0"/>
              <a:t>~~</a:t>
            </a:r>
          </a:p>
          <a:p>
            <a:r>
              <a:rPr kumimoji="1" lang="ko-KR" altLang="en-US" dirty="0" err="1"/>
              <a:t>디코더</a:t>
            </a:r>
            <a:r>
              <a:rPr kumimoji="1" lang="ko-KR" altLang="en-US" dirty="0"/>
              <a:t> 쪽의 </a:t>
            </a:r>
            <a:r>
              <a:rPr kumimoji="1" lang="ko-KR" altLang="en-US" dirty="0" err="1"/>
              <a:t>어탠션은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마스크드를</a:t>
            </a:r>
            <a:r>
              <a:rPr kumimoji="1" lang="ko-KR" altLang="en-US" dirty="0"/>
              <a:t> 한다는 특징이 있는데</a:t>
            </a:r>
            <a:r>
              <a:rPr kumimoji="1" lang="en-US" altLang="ko-KR" dirty="0"/>
              <a:t>,</a:t>
            </a:r>
          </a:p>
          <a:p>
            <a:r>
              <a:rPr kumimoji="1" lang="ko-KR" altLang="en-US" dirty="0" err="1"/>
              <a:t>마스크드란</a:t>
            </a:r>
            <a:r>
              <a:rPr kumimoji="1" lang="ko-KR" altLang="en-US" dirty="0"/>
              <a:t> </a:t>
            </a:r>
            <a:r>
              <a:rPr kumimoji="1" lang="en-US" altLang="ko-KR" dirty="0"/>
              <a:t>~~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그래서 인코더</a:t>
            </a:r>
            <a:r>
              <a:rPr kumimoji="1" lang="en-US" altLang="ko-KR" dirty="0"/>
              <a:t>-</a:t>
            </a:r>
            <a:r>
              <a:rPr kumimoji="1" lang="ko-KR" altLang="en-US" dirty="0" err="1"/>
              <a:t>디코더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어탠션은</a:t>
            </a:r>
            <a:endParaRPr kumimoji="1" lang="en-US" altLang="ko-KR" dirty="0"/>
          </a:p>
          <a:p>
            <a:r>
              <a:rPr kumimoji="1" lang="ko-KR" altLang="en-US" dirty="0"/>
              <a:t>인풋 </a:t>
            </a:r>
            <a:r>
              <a:rPr kumimoji="1" lang="ko-KR" altLang="en-US" dirty="0" err="1"/>
              <a:t>시퀸스의</a:t>
            </a:r>
            <a:r>
              <a:rPr kumimoji="1" lang="ko-KR" altLang="en-US" dirty="0"/>
              <a:t> 전체적인 </a:t>
            </a:r>
            <a:r>
              <a:rPr kumimoji="1" lang="en-US" altLang="ko-KR" dirty="0"/>
              <a:t>representation</a:t>
            </a:r>
            <a:r>
              <a:rPr kumimoji="1" lang="ko-KR" altLang="en-US" dirty="0"/>
              <a:t> </a:t>
            </a:r>
            <a:r>
              <a:rPr kumimoji="1" lang="en-US" altLang="ko-KR" dirty="0"/>
              <a:t>K, V</a:t>
            </a:r>
            <a:r>
              <a:rPr kumimoji="1" lang="ko-KR" altLang="en-US" dirty="0"/>
              <a:t> 중에서</a:t>
            </a:r>
            <a:endParaRPr kumimoji="1" lang="en-US" altLang="ko-KR" dirty="0"/>
          </a:p>
          <a:p>
            <a:r>
              <a:rPr kumimoji="1" lang="ko-KR" altLang="en-US" dirty="0"/>
              <a:t>현재 시점에서 주의를 기울여야하는 </a:t>
            </a:r>
            <a:r>
              <a:rPr kumimoji="1" lang="en-US" altLang="ko-KR" dirty="0"/>
              <a:t>information Q</a:t>
            </a:r>
            <a:r>
              <a:rPr kumimoji="1" lang="ko-KR" altLang="en-US" dirty="0"/>
              <a:t>에 대하여 </a:t>
            </a:r>
            <a:r>
              <a:rPr kumimoji="1" lang="en-US" altLang="ko-KR" dirty="0"/>
              <a:t>attention</a:t>
            </a:r>
            <a:r>
              <a:rPr kumimoji="1" lang="ko-KR" altLang="en-US" dirty="0"/>
              <a:t>한다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662690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787955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740584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484891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030750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데이터의 양을 </a:t>
            </a:r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79429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365844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491593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918946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596679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84048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[Shifted right</a:t>
            </a:r>
            <a:r>
              <a:rPr kumimoji="1" lang="ko-KR" altLang="en-US" dirty="0"/>
              <a:t>의 의미</a:t>
            </a:r>
            <a:r>
              <a:rPr kumimoji="1" lang="en-US" altLang="ko-KR" dirty="0"/>
              <a:t>]</a:t>
            </a:r>
          </a:p>
          <a:p>
            <a:r>
              <a:rPr kumimoji="1" lang="ko-KR" altLang="en-US" dirty="0"/>
              <a:t>총 정리된 그림 설명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Shifted right</a:t>
            </a:r>
            <a:r>
              <a:rPr kumimoji="1" lang="ko-KR" altLang="en-US" dirty="0"/>
              <a:t>는 포지션이 </a:t>
            </a:r>
            <a:r>
              <a:rPr kumimoji="1" lang="ko-KR" altLang="en-US" dirty="0" err="1"/>
              <a:t>한칸씩</a:t>
            </a:r>
            <a:r>
              <a:rPr kumimoji="1" lang="ko-KR" altLang="en-US" dirty="0"/>
              <a:t> 이동하는 것을 의미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011524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521342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729071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827487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/>
              <a:t>Wide</a:t>
            </a:r>
            <a:r>
              <a:rPr kumimoji="1" lang="ko-KR" altLang="en-US" dirty="0"/>
              <a:t>의 의미는 채널이 많은 것</a:t>
            </a:r>
            <a:r>
              <a:rPr kumimoji="1" lang="en-US" altLang="ko-KR" dirty="0"/>
              <a:t>.</a:t>
            </a:r>
            <a:r>
              <a:rPr kumimoji="1" lang="ko-KR" altLang="en-US" dirty="0"/>
              <a:t> 차원이 큰 것</a:t>
            </a:r>
            <a:r>
              <a:rPr kumimoji="1" lang="en-US" altLang="ko-KR" dirty="0"/>
              <a:t>.</a:t>
            </a:r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215800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016414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668481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745658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956196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054227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59919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[</a:t>
            </a:r>
            <a:r>
              <a:rPr kumimoji="1" lang="ko-KR" altLang="en-US" dirty="0" err="1"/>
              <a:t>포지서녈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인코딩</a:t>
            </a:r>
            <a:r>
              <a:rPr kumimoji="1" lang="en-US" altLang="ko-KR" dirty="0"/>
              <a:t>]</a:t>
            </a:r>
          </a:p>
          <a:p>
            <a:r>
              <a:rPr kumimoji="1" lang="ko-KR" altLang="en-US" dirty="0"/>
              <a:t>트랜스포머</a:t>
            </a:r>
            <a:r>
              <a:rPr kumimoji="1" lang="en-US" altLang="ko-KR" dirty="0"/>
              <a:t> </a:t>
            </a:r>
            <a:r>
              <a:rPr kumimoji="1" lang="ko-KR" altLang="en-US" dirty="0"/>
              <a:t>모델의 인풋과 아웃풋은</a:t>
            </a:r>
            <a:endParaRPr kumimoji="1" lang="en-US" altLang="ko-KR" dirty="0"/>
          </a:p>
          <a:p>
            <a:r>
              <a:rPr kumimoji="1" lang="ko-KR" altLang="en-US" dirty="0"/>
              <a:t>시퀀스 마다 단어 </a:t>
            </a:r>
            <a:r>
              <a:rPr kumimoji="1" lang="en-US" altLang="ko-KR" dirty="0"/>
              <a:t>1</a:t>
            </a:r>
            <a:r>
              <a:rPr kumimoji="1" lang="ko-KR" altLang="en-US" dirty="0"/>
              <a:t>개가 들어오는게 아니라</a:t>
            </a:r>
            <a:endParaRPr kumimoji="1" lang="en-US" altLang="ko-KR" dirty="0"/>
          </a:p>
          <a:p>
            <a:r>
              <a:rPr kumimoji="1" lang="ko-KR" altLang="en-US" dirty="0"/>
              <a:t>전체 문장이 한번에 들어옵니다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따라서 지금 예측해야 하는 포지션에 대한 정보를</a:t>
            </a:r>
            <a:endParaRPr kumimoji="1" lang="en-US" altLang="ko-KR" dirty="0"/>
          </a:p>
          <a:p>
            <a:r>
              <a:rPr kumimoji="1" lang="ko-KR" altLang="en-US" dirty="0"/>
              <a:t>반드시 부여해야 합니다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삼각 함수인 사인 코사인 함수가 사용되는데</a:t>
            </a:r>
            <a:r>
              <a:rPr kumimoji="1" lang="en-US" altLang="ko-KR" dirty="0"/>
              <a:t>,</a:t>
            </a:r>
          </a:p>
          <a:p>
            <a:r>
              <a:rPr kumimoji="1" lang="ko-KR" altLang="en-US" dirty="0"/>
              <a:t>긴 시퀀스에 적용하는 경우에도 </a:t>
            </a:r>
            <a:r>
              <a:rPr kumimoji="1" lang="ko-KR" altLang="en-US" dirty="0" err="1"/>
              <a:t>위치별로</a:t>
            </a:r>
            <a:r>
              <a:rPr kumimoji="1" lang="ko-KR" altLang="en-US" dirty="0"/>
              <a:t> 극심한 값의 차이가 나지 않으며</a:t>
            </a:r>
            <a:r>
              <a:rPr kumimoji="1" lang="en-US" altLang="ko-KR" dirty="0"/>
              <a:t>,</a:t>
            </a:r>
          </a:p>
          <a:p>
            <a:r>
              <a:rPr kumimoji="1" lang="ko-KR" altLang="en-US" dirty="0"/>
              <a:t>포지션 마다 서로 다른 값을 가지는 장점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의아할 수 있는데</a:t>
            </a:r>
            <a:r>
              <a:rPr kumimoji="1" lang="en-US" altLang="ko-KR" dirty="0"/>
              <a:t>,</a:t>
            </a:r>
            <a:r>
              <a:rPr kumimoji="1" lang="ko-KR" altLang="en-US" dirty="0"/>
              <a:t> 충분히 긴 주기를 가지면 크게 상관없다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단어간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어탠션</a:t>
            </a:r>
            <a:r>
              <a:rPr kumimoji="1" lang="ko-KR" altLang="en-US" dirty="0"/>
              <a:t> 자체가 떨어지기 때문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긴 주기를 위해 한가지 기법을 더 사용했는데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(</a:t>
            </a:r>
            <a:r>
              <a:rPr kumimoji="1" lang="ko-KR" altLang="en-US" dirty="0"/>
              <a:t>짝수 번째는 사인</a:t>
            </a:r>
            <a:r>
              <a:rPr kumimoji="1" lang="en-US" altLang="ko-KR" dirty="0"/>
              <a:t>,</a:t>
            </a:r>
            <a:r>
              <a:rPr kumimoji="1" lang="ko-KR" altLang="en-US" dirty="0"/>
              <a:t> 홀수 번째는 코사인</a:t>
            </a:r>
            <a:r>
              <a:rPr kumimoji="1" lang="en-US" altLang="ko-KR" dirty="0"/>
              <a:t>)</a:t>
            </a:r>
          </a:p>
          <a:p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[</a:t>
            </a:r>
            <a:r>
              <a:rPr kumimoji="1" lang="ko-KR" altLang="en-US" dirty="0" err="1"/>
              <a:t>피드</a:t>
            </a:r>
            <a:r>
              <a:rPr kumimoji="1" lang="ko-KR" altLang="en-US" dirty="0"/>
              <a:t> 포워드 레이어</a:t>
            </a:r>
            <a:r>
              <a:rPr kumimoji="1" lang="en-US" altLang="ko-KR" dirty="0"/>
              <a:t>]</a:t>
            </a:r>
          </a:p>
          <a:p>
            <a:r>
              <a:rPr kumimoji="1" lang="ko-KR" altLang="en-US" dirty="0"/>
              <a:t>선형변환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렐루</a:t>
            </a:r>
            <a:r>
              <a:rPr kumimoji="1" lang="ko-KR" altLang="en-US" dirty="0"/>
              <a:t>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선형변환 </a:t>
            </a:r>
            <a:r>
              <a:rPr kumimoji="1" lang="ko-KR" altLang="en-US" dirty="0" err="1"/>
              <a:t>하는것</a:t>
            </a:r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133020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350178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71525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907788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185537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53995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908519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88869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632487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877965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81991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제가 이번에 준비한 논문은 </a:t>
            </a:r>
            <a:endParaRPr lang="en-US" altLang="ko-KR" dirty="0"/>
          </a:p>
          <a:p>
            <a:r>
              <a:rPr kumimoji="1" lang="en-US" altLang="ko-KR" dirty="0"/>
              <a:t>ImageNet at 2022</a:t>
            </a:r>
            <a:r>
              <a:rPr kumimoji="1" lang="ko-KR" altLang="en-US" dirty="0"/>
              <a:t>에서 </a:t>
            </a:r>
            <a:r>
              <a:rPr kumimoji="1" lang="en-US" altLang="ko-KR" dirty="0"/>
              <a:t>SOTA</a:t>
            </a:r>
            <a:r>
              <a:rPr kumimoji="1" lang="ko-KR" altLang="en-US" dirty="0"/>
              <a:t>를 받은 모델인 </a:t>
            </a:r>
            <a:endParaRPr kumimoji="1" lang="en-US" altLang="ko-KR" dirty="0"/>
          </a:p>
          <a:p>
            <a:r>
              <a:rPr kumimoji="1" lang="en-US" altLang="ko-KR" dirty="0"/>
              <a:t>Scaling Vision Transformer</a:t>
            </a:r>
            <a:r>
              <a:rPr kumimoji="1" lang="ko-KR" altLang="en-US" dirty="0"/>
              <a:t> 입니다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064000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59578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40399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1267654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35560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6861832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9329946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398813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3186924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6083653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13950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이 논문의 개요에 나와있는 저자의 의도를 먼저 보겠습니다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스탠다드 트랜스포머에서는</a:t>
            </a:r>
            <a:endParaRPr kumimoji="1" lang="en-US" altLang="ko-KR" dirty="0"/>
          </a:p>
          <a:p>
            <a:r>
              <a:rPr kumimoji="1" lang="ko-KR" altLang="en-US" dirty="0"/>
              <a:t>스케일이 성능을 향상시키는데 중요한 요소입니다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여기서 스케일이란</a:t>
            </a:r>
            <a:r>
              <a:rPr kumimoji="1" lang="en-US" altLang="ko-KR" dirty="0"/>
              <a:t>~~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2</a:t>
            </a:r>
            <a:r>
              <a:rPr kumimoji="1" lang="ko-KR" altLang="en-US" dirty="0" err="1"/>
              <a:t>째줄</a:t>
            </a:r>
            <a:r>
              <a:rPr kumimoji="1" lang="ko-KR" altLang="en-US" dirty="0"/>
              <a:t> </a:t>
            </a:r>
            <a:r>
              <a:rPr kumimoji="1" lang="en-US" altLang="ko-KR" dirty="0"/>
              <a:t>~~</a:t>
            </a:r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1331032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089065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3828125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3158298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1881859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356793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6675312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4567665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1655452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0090529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39491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6748729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9153444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862238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7630462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0444827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6423024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488921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86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8836387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87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7864309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88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3147409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89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77378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먼저 패치 입니다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스탠다드 트랜스포머는 인풋을 </a:t>
            </a:r>
            <a:r>
              <a:rPr kumimoji="1" lang="en-US" altLang="ko-KR" dirty="0"/>
              <a:t>2D</a:t>
            </a:r>
            <a:r>
              <a:rPr kumimoji="1" lang="ko-KR" altLang="en-US" dirty="0"/>
              <a:t>가 아닌 </a:t>
            </a:r>
            <a:r>
              <a:rPr kumimoji="1" lang="en-US" altLang="ko-KR" dirty="0"/>
              <a:t>1D</a:t>
            </a:r>
            <a:r>
              <a:rPr kumimoji="1" lang="ko-KR" altLang="en-US" dirty="0"/>
              <a:t>로 받습니다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반면에 </a:t>
            </a:r>
            <a:r>
              <a:rPr kumimoji="1" lang="en-US" altLang="ko-KR" dirty="0"/>
              <a:t>vision</a:t>
            </a:r>
            <a:r>
              <a:rPr kumimoji="1" lang="ko-KR" altLang="en-US" dirty="0"/>
              <a:t> </a:t>
            </a:r>
            <a:r>
              <a:rPr kumimoji="1" lang="en-US" altLang="ko-KR" dirty="0"/>
              <a:t>task</a:t>
            </a:r>
            <a:r>
              <a:rPr kumimoji="1" lang="ko-KR" altLang="en-US" dirty="0"/>
              <a:t>들은 이미지를 다루기 때문에 </a:t>
            </a:r>
            <a:r>
              <a:rPr kumimoji="1" lang="en-US" altLang="ko-KR" dirty="0"/>
              <a:t>2D</a:t>
            </a:r>
            <a:r>
              <a:rPr kumimoji="1" lang="ko-KR" altLang="en-US" dirty="0"/>
              <a:t> 입니다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2D</a:t>
            </a:r>
            <a:r>
              <a:rPr kumimoji="1" lang="ko-KR" altLang="en-US" dirty="0"/>
              <a:t>를 </a:t>
            </a:r>
            <a:r>
              <a:rPr kumimoji="1" lang="ko-KR" altLang="en-US" dirty="0" err="1"/>
              <a:t>셀프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어탠션</a:t>
            </a:r>
            <a:r>
              <a:rPr kumimoji="1" lang="ko-KR" altLang="en-US" dirty="0"/>
              <a:t> 하는 것은 </a:t>
            </a:r>
            <a:r>
              <a:rPr kumimoji="1" lang="en-US" altLang="ko-KR" dirty="0"/>
              <a:t>~~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따라서 해결 아이디어로 </a:t>
            </a:r>
            <a:r>
              <a:rPr kumimoji="1" lang="en-US" altLang="ko-KR" dirty="0"/>
              <a:t>~~</a:t>
            </a:r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3594828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90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04199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91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7126372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92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6392724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93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7345694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94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4616923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95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7922318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96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6734506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97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5880067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98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4254434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B53F93-B3B3-4C91-A754-4E0A4A9809A6}" type="slidenum">
              <a:rPr lang="ko-KR" altLang="en-US" smtClean="0"/>
              <a:t>99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21188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6A59A88-A2D1-485C-BAB2-C58D3FEC6344}"/>
              </a:ext>
            </a:extLst>
          </p:cNvPr>
          <p:cNvSpPr/>
          <p:nvPr userDrawn="1"/>
        </p:nvSpPr>
        <p:spPr>
          <a:xfrm>
            <a:off x="0" y="2053976"/>
            <a:ext cx="12192000" cy="2577517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Title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2640A3B-C71A-4BE6-811D-C438CF4F671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92608" y="6287740"/>
            <a:ext cx="1660512" cy="40472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7B1558D-597A-4B06-99BA-51FBBBA67B8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2091" y="6023428"/>
            <a:ext cx="1021687" cy="722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4972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40">
            <a:extLst>
              <a:ext uri="{FF2B5EF4-FFF2-40B4-BE49-F238E27FC236}">
                <a16:creationId xmlns:a16="http://schemas.microsoft.com/office/drawing/2014/main" id="{0A303FFF-4DF6-4FAD-A906-E8E85BD8D1C5}"/>
              </a:ext>
            </a:extLst>
          </p:cNvPr>
          <p:cNvSpPr/>
          <p:nvPr userDrawn="1"/>
        </p:nvSpPr>
        <p:spPr>
          <a:xfrm>
            <a:off x="1949644" y="6534619"/>
            <a:ext cx="8292940" cy="0"/>
          </a:xfrm>
          <a:custGeom>
            <a:avLst/>
            <a:gdLst/>
            <a:ahLst/>
            <a:cxnLst/>
            <a:rect l="l" t="t" r="r" b="b"/>
            <a:pathLst>
              <a:path w="9145270">
                <a:moveTo>
                  <a:pt x="0" y="0"/>
                </a:moveTo>
                <a:lnTo>
                  <a:pt x="9144647" y="0"/>
                </a:lnTo>
              </a:path>
            </a:pathLst>
          </a:custGeom>
          <a:ln w="3175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 sz="1632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6888769-FEE9-4AA2-AF24-677BF63B6F0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2745" y="507793"/>
            <a:ext cx="1021687" cy="722287"/>
          </a:xfrm>
          <a:prstGeom prst="rect">
            <a:avLst/>
          </a:prstGeom>
        </p:spPr>
      </p:pic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D9EB2EFB-D418-462A-95F4-21F408CD508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8430" y="485954"/>
            <a:ext cx="9070761" cy="398135"/>
          </a:xfrm>
          <a:prstGeom prst="rect">
            <a:avLst/>
          </a:prstGeom>
        </p:spPr>
        <p:txBody>
          <a:bodyPr/>
          <a:lstStyle>
            <a:lvl1pPr>
              <a:defRPr sz="2400" b="1">
                <a:latin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131193F1-4D15-A24E-BDAE-E696749A321E}"/>
              </a:ext>
            </a:extLst>
          </p:cNvPr>
          <p:cNvGrpSpPr/>
          <p:nvPr userDrawn="1"/>
        </p:nvGrpSpPr>
        <p:grpSpPr>
          <a:xfrm>
            <a:off x="533991" y="351622"/>
            <a:ext cx="936000" cy="39700"/>
            <a:chOff x="484243" y="251476"/>
            <a:chExt cx="1110970" cy="110628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ECAC7FC6-C69F-BD49-867A-188DDE0D7399}"/>
                </a:ext>
              </a:extLst>
            </p:cNvPr>
            <p:cNvSpPr>
              <a:spLocks/>
            </p:cNvSpPr>
            <p:nvPr/>
          </p:nvSpPr>
          <p:spPr>
            <a:xfrm>
              <a:off x="484243" y="251476"/>
              <a:ext cx="555485" cy="11062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985">
                <a:uFillTx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19D2293-AAAB-A24F-BE0C-BF94B9462D56}"/>
                </a:ext>
              </a:extLst>
            </p:cNvPr>
            <p:cNvSpPr>
              <a:spLocks/>
            </p:cNvSpPr>
            <p:nvPr/>
          </p:nvSpPr>
          <p:spPr>
            <a:xfrm>
              <a:off x="1039728" y="251476"/>
              <a:ext cx="555485" cy="110628"/>
            </a:xfrm>
            <a:prstGeom prst="rect">
              <a:avLst/>
            </a:prstGeom>
            <a:solidFill>
              <a:srgbClr val="6077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985"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776730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04684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5.png"/><Relationship Id="rId4" Type="http://schemas.openxmlformats.org/officeDocument/2006/relationships/image" Target="../media/image96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image" Target="../media/image106.png"/><Relationship Id="rId7" Type="http://schemas.openxmlformats.org/officeDocument/2006/relationships/image" Target="../media/image110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Relationship Id="rId9" Type="http://schemas.openxmlformats.org/officeDocument/2006/relationships/image" Target="../media/image112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105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image" Target="../media/image116.png"/><Relationship Id="rId7" Type="http://schemas.openxmlformats.org/officeDocument/2006/relationships/image" Target="../media/image120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10" Type="http://schemas.openxmlformats.org/officeDocument/2006/relationships/image" Target="../media/image123.png"/><Relationship Id="rId4" Type="http://schemas.openxmlformats.org/officeDocument/2006/relationships/image" Target="../media/image117.png"/><Relationship Id="rId9" Type="http://schemas.openxmlformats.org/officeDocument/2006/relationships/image" Target="../media/image122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7" Type="http://schemas.openxmlformats.org/officeDocument/2006/relationships/image" Target="../media/image134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7" Type="http://schemas.openxmlformats.org/officeDocument/2006/relationships/image" Target="../media/image130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8.png"/><Relationship Id="rId5" Type="http://schemas.openxmlformats.org/officeDocument/2006/relationships/image" Target="../media/image137.png"/><Relationship Id="rId4" Type="http://schemas.openxmlformats.org/officeDocument/2006/relationships/image" Target="../media/image136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7" Type="http://schemas.openxmlformats.org/officeDocument/2006/relationships/image" Target="../media/image142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1.png"/><Relationship Id="rId5" Type="http://schemas.openxmlformats.org/officeDocument/2006/relationships/image" Target="../media/image140.png"/><Relationship Id="rId4" Type="http://schemas.openxmlformats.org/officeDocument/2006/relationships/image" Target="../media/image139.png"/></Relationships>
</file>

<file path=ppt/slides/_rels/slide1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png"/><Relationship Id="rId3" Type="http://schemas.openxmlformats.org/officeDocument/2006/relationships/image" Target="../media/image130.png"/><Relationship Id="rId7" Type="http://schemas.openxmlformats.org/officeDocument/2006/relationships/image" Target="../media/image144.pn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5" Type="http://schemas.openxmlformats.org/officeDocument/2006/relationships/image" Target="../media/image132.png"/><Relationship Id="rId4" Type="http://schemas.openxmlformats.org/officeDocument/2006/relationships/image" Target="../media/image143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7" Type="http://schemas.openxmlformats.org/officeDocument/2006/relationships/image" Target="../media/image147.pn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6.png"/><Relationship Id="rId5" Type="http://schemas.openxmlformats.org/officeDocument/2006/relationships/image" Target="../media/image130.png"/><Relationship Id="rId4" Type="http://schemas.openxmlformats.org/officeDocument/2006/relationships/image" Target="../media/image138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7" Type="http://schemas.openxmlformats.org/officeDocument/2006/relationships/image" Target="../media/image149.pn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8.png"/><Relationship Id="rId5" Type="http://schemas.openxmlformats.org/officeDocument/2006/relationships/image" Target="../media/image140.png"/><Relationship Id="rId4" Type="http://schemas.openxmlformats.org/officeDocument/2006/relationships/image" Target="../media/image139.pn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2.png"/><Relationship Id="rId4" Type="http://schemas.openxmlformats.org/officeDocument/2006/relationships/image" Target="../media/image151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6.png"/><Relationship Id="rId5" Type="http://schemas.openxmlformats.org/officeDocument/2006/relationships/image" Target="../media/image155.png"/><Relationship Id="rId4" Type="http://schemas.openxmlformats.org/officeDocument/2006/relationships/image" Target="../media/image154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0.png"/><Relationship Id="rId5" Type="http://schemas.openxmlformats.org/officeDocument/2006/relationships/image" Target="../media/image159.png"/><Relationship Id="rId4" Type="http://schemas.openxmlformats.org/officeDocument/2006/relationships/image" Target="../media/image15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2.png"/><Relationship Id="rId5" Type="http://schemas.openxmlformats.org/officeDocument/2006/relationships/image" Target="../media/image161.png"/><Relationship Id="rId4" Type="http://schemas.openxmlformats.org/officeDocument/2006/relationships/image" Target="../media/image158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4.png"/></Relationships>
</file>

<file path=ppt/slides/_rels/slide1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13" Type="http://schemas.openxmlformats.org/officeDocument/2006/relationships/image" Target="../media/image175.png"/><Relationship Id="rId18" Type="http://schemas.openxmlformats.org/officeDocument/2006/relationships/image" Target="../media/image180.png"/><Relationship Id="rId3" Type="http://schemas.openxmlformats.org/officeDocument/2006/relationships/image" Target="../media/image165.png"/><Relationship Id="rId7" Type="http://schemas.openxmlformats.org/officeDocument/2006/relationships/image" Target="../media/image169.png"/><Relationship Id="rId12" Type="http://schemas.openxmlformats.org/officeDocument/2006/relationships/image" Target="../media/image174.png"/><Relationship Id="rId17" Type="http://schemas.openxmlformats.org/officeDocument/2006/relationships/image" Target="../media/image179.png"/><Relationship Id="rId2" Type="http://schemas.openxmlformats.org/officeDocument/2006/relationships/notesSlide" Target="../notesSlides/notesSlide132.xml"/><Relationship Id="rId16" Type="http://schemas.openxmlformats.org/officeDocument/2006/relationships/image" Target="../media/image178.png"/><Relationship Id="rId20" Type="http://schemas.openxmlformats.org/officeDocument/2006/relationships/image" Target="../media/image1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8.png"/><Relationship Id="rId11" Type="http://schemas.openxmlformats.org/officeDocument/2006/relationships/image" Target="../media/image173.png"/><Relationship Id="rId5" Type="http://schemas.openxmlformats.org/officeDocument/2006/relationships/image" Target="../media/image167.png"/><Relationship Id="rId15" Type="http://schemas.openxmlformats.org/officeDocument/2006/relationships/image" Target="../media/image177.png"/><Relationship Id="rId10" Type="http://schemas.openxmlformats.org/officeDocument/2006/relationships/image" Target="../media/image172.png"/><Relationship Id="rId19" Type="http://schemas.openxmlformats.org/officeDocument/2006/relationships/image" Target="../media/image181.png"/><Relationship Id="rId4" Type="http://schemas.openxmlformats.org/officeDocument/2006/relationships/image" Target="../media/image166.png"/><Relationship Id="rId9" Type="http://schemas.openxmlformats.org/officeDocument/2006/relationships/image" Target="../media/image171.png"/><Relationship Id="rId14" Type="http://schemas.openxmlformats.org/officeDocument/2006/relationships/image" Target="../media/image176.png"/></Relationships>
</file>

<file path=ppt/slides/_rels/slide1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8.png"/><Relationship Id="rId13" Type="http://schemas.openxmlformats.org/officeDocument/2006/relationships/image" Target="../media/image193.png"/><Relationship Id="rId18" Type="http://schemas.openxmlformats.org/officeDocument/2006/relationships/image" Target="../media/image198.png"/><Relationship Id="rId3" Type="http://schemas.openxmlformats.org/officeDocument/2006/relationships/image" Target="../media/image183.png"/><Relationship Id="rId7" Type="http://schemas.openxmlformats.org/officeDocument/2006/relationships/image" Target="../media/image187.png"/><Relationship Id="rId12" Type="http://schemas.openxmlformats.org/officeDocument/2006/relationships/image" Target="../media/image192.png"/><Relationship Id="rId17" Type="http://schemas.openxmlformats.org/officeDocument/2006/relationships/image" Target="../media/image197.png"/><Relationship Id="rId2" Type="http://schemas.openxmlformats.org/officeDocument/2006/relationships/notesSlide" Target="../notesSlides/notesSlide133.xml"/><Relationship Id="rId16" Type="http://schemas.openxmlformats.org/officeDocument/2006/relationships/image" Target="../media/image196.png"/><Relationship Id="rId20" Type="http://schemas.openxmlformats.org/officeDocument/2006/relationships/image" Target="../media/image2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6.png"/><Relationship Id="rId11" Type="http://schemas.openxmlformats.org/officeDocument/2006/relationships/image" Target="../media/image191.png"/><Relationship Id="rId5" Type="http://schemas.openxmlformats.org/officeDocument/2006/relationships/image" Target="../media/image185.png"/><Relationship Id="rId15" Type="http://schemas.openxmlformats.org/officeDocument/2006/relationships/image" Target="../media/image195.png"/><Relationship Id="rId10" Type="http://schemas.openxmlformats.org/officeDocument/2006/relationships/image" Target="../media/image190.png"/><Relationship Id="rId19" Type="http://schemas.openxmlformats.org/officeDocument/2006/relationships/image" Target="../media/image199.png"/><Relationship Id="rId4" Type="http://schemas.openxmlformats.org/officeDocument/2006/relationships/image" Target="../media/image184.png"/><Relationship Id="rId9" Type="http://schemas.openxmlformats.org/officeDocument/2006/relationships/image" Target="../media/image189.png"/><Relationship Id="rId14" Type="http://schemas.openxmlformats.org/officeDocument/2006/relationships/image" Target="../media/image194.pn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2.png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3.png"/></Relationships>
</file>

<file path=ppt/slides/_rels/slide1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9.png"/><Relationship Id="rId13" Type="http://schemas.openxmlformats.org/officeDocument/2006/relationships/image" Target="../media/image214.png"/><Relationship Id="rId18" Type="http://schemas.openxmlformats.org/officeDocument/2006/relationships/image" Target="../media/image219.png"/><Relationship Id="rId3" Type="http://schemas.openxmlformats.org/officeDocument/2006/relationships/image" Target="../media/image204.png"/><Relationship Id="rId7" Type="http://schemas.openxmlformats.org/officeDocument/2006/relationships/image" Target="../media/image208.png"/><Relationship Id="rId12" Type="http://schemas.openxmlformats.org/officeDocument/2006/relationships/image" Target="../media/image213.png"/><Relationship Id="rId17" Type="http://schemas.openxmlformats.org/officeDocument/2006/relationships/image" Target="../media/image218.png"/><Relationship Id="rId2" Type="http://schemas.openxmlformats.org/officeDocument/2006/relationships/notesSlide" Target="../notesSlides/notesSlide137.xml"/><Relationship Id="rId16" Type="http://schemas.openxmlformats.org/officeDocument/2006/relationships/image" Target="../media/image217.png"/><Relationship Id="rId20" Type="http://schemas.openxmlformats.org/officeDocument/2006/relationships/image" Target="../media/image2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7.png"/><Relationship Id="rId11" Type="http://schemas.openxmlformats.org/officeDocument/2006/relationships/image" Target="../media/image212.png"/><Relationship Id="rId5" Type="http://schemas.openxmlformats.org/officeDocument/2006/relationships/image" Target="../media/image206.png"/><Relationship Id="rId15" Type="http://schemas.openxmlformats.org/officeDocument/2006/relationships/image" Target="../media/image216.png"/><Relationship Id="rId10" Type="http://schemas.openxmlformats.org/officeDocument/2006/relationships/image" Target="../media/image211.png"/><Relationship Id="rId19" Type="http://schemas.openxmlformats.org/officeDocument/2006/relationships/image" Target="../media/image220.png"/><Relationship Id="rId4" Type="http://schemas.openxmlformats.org/officeDocument/2006/relationships/image" Target="../media/image205.png"/><Relationship Id="rId9" Type="http://schemas.openxmlformats.org/officeDocument/2006/relationships/image" Target="../media/image210.png"/><Relationship Id="rId14" Type="http://schemas.openxmlformats.org/officeDocument/2006/relationships/image" Target="../media/image215.png"/></Relationships>
</file>

<file path=ppt/slides/_rels/slide1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7.png"/><Relationship Id="rId13" Type="http://schemas.openxmlformats.org/officeDocument/2006/relationships/image" Target="../media/image232.png"/><Relationship Id="rId18" Type="http://schemas.openxmlformats.org/officeDocument/2006/relationships/image" Target="../media/image237.png"/><Relationship Id="rId3" Type="http://schemas.openxmlformats.org/officeDocument/2006/relationships/image" Target="../media/image222.png"/><Relationship Id="rId7" Type="http://schemas.openxmlformats.org/officeDocument/2006/relationships/image" Target="../media/image226.png"/><Relationship Id="rId12" Type="http://schemas.openxmlformats.org/officeDocument/2006/relationships/image" Target="../media/image231.png"/><Relationship Id="rId17" Type="http://schemas.openxmlformats.org/officeDocument/2006/relationships/image" Target="../media/image236.png"/><Relationship Id="rId2" Type="http://schemas.openxmlformats.org/officeDocument/2006/relationships/notesSlide" Target="../notesSlides/notesSlide138.xml"/><Relationship Id="rId16" Type="http://schemas.openxmlformats.org/officeDocument/2006/relationships/image" Target="../media/image235.png"/><Relationship Id="rId20" Type="http://schemas.openxmlformats.org/officeDocument/2006/relationships/image" Target="../media/image2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5.png"/><Relationship Id="rId11" Type="http://schemas.openxmlformats.org/officeDocument/2006/relationships/image" Target="../media/image230.png"/><Relationship Id="rId5" Type="http://schemas.openxmlformats.org/officeDocument/2006/relationships/image" Target="../media/image224.png"/><Relationship Id="rId15" Type="http://schemas.openxmlformats.org/officeDocument/2006/relationships/image" Target="../media/image234.png"/><Relationship Id="rId10" Type="http://schemas.openxmlformats.org/officeDocument/2006/relationships/image" Target="../media/image229.png"/><Relationship Id="rId19" Type="http://schemas.openxmlformats.org/officeDocument/2006/relationships/image" Target="../media/image238.png"/><Relationship Id="rId4" Type="http://schemas.openxmlformats.org/officeDocument/2006/relationships/image" Target="../media/image223.png"/><Relationship Id="rId9" Type="http://schemas.openxmlformats.org/officeDocument/2006/relationships/image" Target="../media/image228.png"/><Relationship Id="rId14" Type="http://schemas.openxmlformats.org/officeDocument/2006/relationships/image" Target="../media/image233.png"/></Relationships>
</file>

<file path=ppt/slides/_rels/slide1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8.png"/><Relationship Id="rId13" Type="http://schemas.openxmlformats.org/officeDocument/2006/relationships/image" Target="../media/image193.png"/><Relationship Id="rId18" Type="http://schemas.openxmlformats.org/officeDocument/2006/relationships/image" Target="../media/image198.png"/><Relationship Id="rId26" Type="http://schemas.openxmlformats.org/officeDocument/2006/relationships/image" Target="../media/image245.png"/><Relationship Id="rId3" Type="http://schemas.openxmlformats.org/officeDocument/2006/relationships/image" Target="../media/image183.png"/><Relationship Id="rId21" Type="http://schemas.openxmlformats.org/officeDocument/2006/relationships/image" Target="../media/image240.png"/><Relationship Id="rId7" Type="http://schemas.openxmlformats.org/officeDocument/2006/relationships/image" Target="../media/image187.png"/><Relationship Id="rId12" Type="http://schemas.openxmlformats.org/officeDocument/2006/relationships/image" Target="../media/image192.png"/><Relationship Id="rId17" Type="http://schemas.openxmlformats.org/officeDocument/2006/relationships/image" Target="../media/image197.png"/><Relationship Id="rId25" Type="http://schemas.openxmlformats.org/officeDocument/2006/relationships/image" Target="../media/image244.png"/><Relationship Id="rId2" Type="http://schemas.openxmlformats.org/officeDocument/2006/relationships/notesSlide" Target="../notesSlides/notesSlide139.xml"/><Relationship Id="rId16" Type="http://schemas.openxmlformats.org/officeDocument/2006/relationships/image" Target="../media/image196.png"/><Relationship Id="rId20" Type="http://schemas.openxmlformats.org/officeDocument/2006/relationships/image" Target="../media/image200.png"/><Relationship Id="rId29" Type="http://schemas.openxmlformats.org/officeDocument/2006/relationships/image" Target="../media/image2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6.png"/><Relationship Id="rId11" Type="http://schemas.openxmlformats.org/officeDocument/2006/relationships/image" Target="../media/image191.png"/><Relationship Id="rId24" Type="http://schemas.openxmlformats.org/officeDocument/2006/relationships/image" Target="../media/image243.png"/><Relationship Id="rId5" Type="http://schemas.openxmlformats.org/officeDocument/2006/relationships/image" Target="../media/image185.png"/><Relationship Id="rId15" Type="http://schemas.openxmlformats.org/officeDocument/2006/relationships/image" Target="../media/image195.png"/><Relationship Id="rId23" Type="http://schemas.openxmlformats.org/officeDocument/2006/relationships/image" Target="../media/image242.png"/><Relationship Id="rId28" Type="http://schemas.openxmlformats.org/officeDocument/2006/relationships/image" Target="../media/image247.png"/><Relationship Id="rId10" Type="http://schemas.openxmlformats.org/officeDocument/2006/relationships/image" Target="../media/image190.png"/><Relationship Id="rId19" Type="http://schemas.openxmlformats.org/officeDocument/2006/relationships/image" Target="../media/image199.png"/><Relationship Id="rId4" Type="http://schemas.openxmlformats.org/officeDocument/2006/relationships/image" Target="../media/image184.png"/><Relationship Id="rId9" Type="http://schemas.openxmlformats.org/officeDocument/2006/relationships/image" Target="../media/image189.png"/><Relationship Id="rId14" Type="http://schemas.openxmlformats.org/officeDocument/2006/relationships/image" Target="../media/image194.png"/><Relationship Id="rId22" Type="http://schemas.openxmlformats.org/officeDocument/2006/relationships/image" Target="../media/image241.png"/><Relationship Id="rId27" Type="http://schemas.openxmlformats.org/officeDocument/2006/relationships/image" Target="../media/image24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4.png"/><Relationship Id="rId3" Type="http://schemas.openxmlformats.org/officeDocument/2006/relationships/image" Target="../media/image249.png"/><Relationship Id="rId7" Type="http://schemas.openxmlformats.org/officeDocument/2006/relationships/image" Target="../media/image253.png"/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2.png"/><Relationship Id="rId5" Type="http://schemas.openxmlformats.org/officeDocument/2006/relationships/image" Target="../media/image251.png"/><Relationship Id="rId4" Type="http://schemas.openxmlformats.org/officeDocument/2006/relationships/image" Target="../media/image250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png"/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6.png"/></Relationships>
</file>

<file path=ppt/slides/_rels/slide1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2.png"/><Relationship Id="rId13" Type="http://schemas.openxmlformats.org/officeDocument/2006/relationships/image" Target="../media/image267.png"/><Relationship Id="rId3" Type="http://schemas.openxmlformats.org/officeDocument/2006/relationships/image" Target="../media/image257.png"/><Relationship Id="rId7" Type="http://schemas.openxmlformats.org/officeDocument/2006/relationships/image" Target="../media/image261.png"/><Relationship Id="rId12" Type="http://schemas.openxmlformats.org/officeDocument/2006/relationships/image" Target="../media/image266.png"/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0.png"/><Relationship Id="rId11" Type="http://schemas.openxmlformats.org/officeDocument/2006/relationships/image" Target="../media/image265.png"/><Relationship Id="rId5" Type="http://schemas.openxmlformats.org/officeDocument/2006/relationships/image" Target="../media/image259.png"/><Relationship Id="rId10" Type="http://schemas.openxmlformats.org/officeDocument/2006/relationships/image" Target="../media/image264.png"/><Relationship Id="rId4" Type="http://schemas.openxmlformats.org/officeDocument/2006/relationships/image" Target="../media/image258.png"/><Relationship Id="rId9" Type="http://schemas.openxmlformats.org/officeDocument/2006/relationships/image" Target="../media/image263.png"/><Relationship Id="rId14" Type="http://schemas.openxmlformats.org/officeDocument/2006/relationships/image" Target="../media/image268.pn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9.png"/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2.png"/><Relationship Id="rId5" Type="http://schemas.openxmlformats.org/officeDocument/2006/relationships/image" Target="../media/image271.png"/><Relationship Id="rId4" Type="http://schemas.openxmlformats.org/officeDocument/2006/relationships/image" Target="../media/image270.png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1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8.png"/><Relationship Id="rId3" Type="http://schemas.openxmlformats.org/officeDocument/2006/relationships/image" Target="../media/image273.png"/><Relationship Id="rId7" Type="http://schemas.openxmlformats.org/officeDocument/2006/relationships/image" Target="../media/image277.png"/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6.png"/><Relationship Id="rId5" Type="http://schemas.openxmlformats.org/officeDocument/2006/relationships/image" Target="../media/image275.png"/><Relationship Id="rId4" Type="http://schemas.openxmlformats.org/officeDocument/2006/relationships/image" Target="../media/image274.png"/><Relationship Id="rId9" Type="http://schemas.openxmlformats.org/officeDocument/2006/relationships/image" Target="../media/image279.png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3.png"/><Relationship Id="rId5" Type="http://schemas.openxmlformats.org/officeDocument/2006/relationships/image" Target="../media/image282.png"/><Relationship Id="rId4" Type="http://schemas.openxmlformats.org/officeDocument/2006/relationships/image" Target="../media/image281.png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4.png"/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6.png"/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7.png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8.png"/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9.png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2.png"/><Relationship Id="rId4" Type="http://schemas.openxmlformats.org/officeDocument/2006/relationships/image" Target="../media/image291.png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3.png"/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4.png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5.png"/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6.emf"/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7.png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8.emf"/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7.png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9.emf"/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0.emf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1.png"/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3.png"/><Relationship Id="rId4" Type="http://schemas.openxmlformats.org/officeDocument/2006/relationships/image" Target="../media/image302.png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4.png"/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7.png"/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5.emf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6.png"/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7.png"/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8.png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9.png"/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0.png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7.png"/><Relationship Id="rId2" Type="http://schemas.openxmlformats.org/officeDocument/2006/relationships/notesSlide" Target="../notesSlides/notesSlide16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1.emf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5.xml"/><Relationship Id="rId1" Type="http://schemas.openxmlformats.org/officeDocument/2006/relationships/slideLayout" Target="../slideLayouts/slideLayout1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2.png"/><Relationship Id="rId2" Type="http://schemas.openxmlformats.org/officeDocument/2006/relationships/notesSlide" Target="../notesSlides/notesSlide16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3.png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4.png"/><Relationship Id="rId2" Type="http://schemas.openxmlformats.org/officeDocument/2006/relationships/notesSlide" Target="../notesSlides/notesSlide167.xml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5.png"/><Relationship Id="rId2" Type="http://schemas.openxmlformats.org/officeDocument/2006/relationships/notesSlide" Target="../notesSlides/notesSlide16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6.png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7.png"/><Relationship Id="rId2" Type="http://schemas.openxmlformats.org/officeDocument/2006/relationships/notesSlide" Target="../notesSlides/notesSlide16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9.png"/><Relationship Id="rId2" Type="http://schemas.openxmlformats.org/officeDocument/2006/relationships/notesSlide" Target="../notesSlides/notesSlide17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2.png"/><Relationship Id="rId5" Type="http://schemas.openxmlformats.org/officeDocument/2006/relationships/image" Target="../media/image321.png"/><Relationship Id="rId4" Type="http://schemas.openxmlformats.org/officeDocument/2006/relationships/image" Target="../media/image320.png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3.png"/><Relationship Id="rId2" Type="http://schemas.openxmlformats.org/officeDocument/2006/relationships/notesSlide" Target="../notesSlides/notesSlide17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5.png"/><Relationship Id="rId4" Type="http://schemas.openxmlformats.org/officeDocument/2006/relationships/image" Target="../media/image324.png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6.png"/><Relationship Id="rId2" Type="http://schemas.openxmlformats.org/officeDocument/2006/relationships/notesSlide" Target="../notesSlides/notesSlide17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7.png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8.png"/><Relationship Id="rId2" Type="http://schemas.openxmlformats.org/officeDocument/2006/relationships/notesSlide" Target="../notesSlides/notesSlide17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9.png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4.xml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5.xml"/><Relationship Id="rId1" Type="http://schemas.openxmlformats.org/officeDocument/2006/relationships/slideLayout" Target="../slideLayouts/slideLayout1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notesSlide" Target="../notesSlides/notesSlide176.xml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1.png"/><Relationship Id="rId2" Type="http://schemas.openxmlformats.org/officeDocument/2006/relationships/notesSlide" Target="../notesSlides/notesSlide177.xml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2.png"/><Relationship Id="rId2" Type="http://schemas.openxmlformats.org/officeDocument/2006/relationships/notesSlide" Target="../notesSlides/notesSlide17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3.png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4.png"/><Relationship Id="rId2" Type="http://schemas.openxmlformats.org/officeDocument/2006/relationships/notesSlide" Target="../notesSlides/notesSlide18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5.png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1.xml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6.png"/><Relationship Id="rId2" Type="http://schemas.openxmlformats.org/officeDocument/2006/relationships/notesSlide" Target="../notesSlides/notesSlide18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7.png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3.xml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4.xml"/><Relationship Id="rId1" Type="http://schemas.openxmlformats.org/officeDocument/2006/relationships/slideLayout" Target="../slideLayouts/slideLayout1.xml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8.png"/><Relationship Id="rId2" Type="http://schemas.openxmlformats.org/officeDocument/2006/relationships/notesSlide" Target="../notesSlides/notesSlide185.xml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9.png"/><Relationship Id="rId2" Type="http://schemas.openxmlformats.org/officeDocument/2006/relationships/notesSlide" Target="../notesSlides/notesSlide186.xml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notesSlide" Target="../notesSlides/notesSlide187.xml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1.png"/><Relationship Id="rId2" Type="http://schemas.openxmlformats.org/officeDocument/2006/relationships/notesSlide" Target="../notesSlides/notesSlide188.xml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2.png"/><Relationship Id="rId2" Type="http://schemas.openxmlformats.org/officeDocument/2006/relationships/notesSlide" Target="../notesSlides/notesSlide18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8.png"/><Relationship Id="rId2" Type="http://schemas.openxmlformats.org/officeDocument/2006/relationships/notesSlide" Target="../notesSlides/notesSlide190.xml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3.png"/><Relationship Id="rId2" Type="http://schemas.openxmlformats.org/officeDocument/2006/relationships/notesSlide" Target="../notesSlides/notesSlide19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6.png"/><Relationship Id="rId5" Type="http://schemas.openxmlformats.org/officeDocument/2006/relationships/image" Target="../media/image345.png"/><Relationship Id="rId4" Type="http://schemas.openxmlformats.org/officeDocument/2006/relationships/image" Target="../media/image344.png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7.png"/><Relationship Id="rId2" Type="http://schemas.openxmlformats.org/officeDocument/2006/relationships/notesSlide" Target="../notesSlides/notesSlide19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8.png"/><Relationship Id="rId4" Type="http://schemas.openxmlformats.org/officeDocument/2006/relationships/image" Target="../media/image343.png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3.png"/><Relationship Id="rId2" Type="http://schemas.openxmlformats.org/officeDocument/2006/relationships/notesSlide" Target="../notesSlides/notesSlide19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8.png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8.png"/><Relationship Id="rId2" Type="http://schemas.openxmlformats.org/officeDocument/2006/relationships/notesSlide" Target="../notesSlides/notesSlide194.xml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9.png"/><Relationship Id="rId2" Type="http://schemas.openxmlformats.org/officeDocument/2006/relationships/notesSlide" Target="../notesSlides/notesSlide19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0.png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9.png"/><Relationship Id="rId2" Type="http://schemas.openxmlformats.org/officeDocument/2006/relationships/notesSlide" Target="../notesSlides/notesSlide19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2.png"/><Relationship Id="rId4" Type="http://schemas.openxmlformats.org/officeDocument/2006/relationships/image" Target="../media/image351.png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9.png"/><Relationship Id="rId2" Type="http://schemas.openxmlformats.org/officeDocument/2006/relationships/notesSlide" Target="../notesSlides/notesSlide19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1.png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8.xml"/><Relationship Id="rId1" Type="http://schemas.openxmlformats.org/officeDocument/2006/relationships/slideLayout" Target="../slideLayouts/slideLayout1.xml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3.png"/><Relationship Id="rId2" Type="http://schemas.openxmlformats.org/officeDocument/2006/relationships/notesSlide" Target="../notesSlides/notesSlide19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4.png"/><Relationship Id="rId2" Type="http://schemas.openxmlformats.org/officeDocument/2006/relationships/notesSlide" Target="../notesSlides/notesSlide200.xml"/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5.png"/><Relationship Id="rId2" Type="http://schemas.openxmlformats.org/officeDocument/2006/relationships/notesSlide" Target="../notesSlides/notesSlide201.xml"/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6.png"/><Relationship Id="rId7" Type="http://schemas.openxmlformats.org/officeDocument/2006/relationships/image" Target="../media/image360.png"/><Relationship Id="rId2" Type="http://schemas.openxmlformats.org/officeDocument/2006/relationships/notesSlide" Target="../notesSlides/notesSlide20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9.png"/><Relationship Id="rId5" Type="http://schemas.openxmlformats.org/officeDocument/2006/relationships/image" Target="../media/image358.png"/><Relationship Id="rId4" Type="http://schemas.openxmlformats.org/officeDocument/2006/relationships/image" Target="../media/image35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0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A3D393C-E9F4-ED48-837E-1D89258CD32F}"/>
              </a:ext>
            </a:extLst>
          </p:cNvPr>
          <p:cNvSpPr/>
          <p:nvPr/>
        </p:nvSpPr>
        <p:spPr>
          <a:xfrm>
            <a:off x="0" y="2047036"/>
            <a:ext cx="12192000" cy="2577517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Transformer</a:t>
            </a:r>
            <a:endParaRPr lang="pt-BR" altLang="ko-KR" sz="28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09EF65-CA17-0C4D-959C-0EBAD365439F}"/>
              </a:ext>
            </a:extLst>
          </p:cNvPr>
          <p:cNvSpPr txBox="1"/>
          <p:nvPr/>
        </p:nvSpPr>
        <p:spPr>
          <a:xfrm>
            <a:off x="0" y="4101333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" altLang="ko-Kore-KR" sz="140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VASWANI, Ashish, et al. Attention is all you need. </a:t>
            </a:r>
          </a:p>
          <a:p>
            <a:pPr algn="r"/>
            <a:r>
              <a:rPr lang="en" altLang="ko-Kore-KR" sz="140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Advances in neural information processing systems, 2017, 30.</a:t>
            </a:r>
          </a:p>
        </p:txBody>
      </p:sp>
    </p:spTree>
    <p:extLst>
      <p:ext uri="{BB962C8B-B14F-4D97-AF65-F5344CB8AC3E}">
        <p14:creationId xmlns:p14="http://schemas.microsoft.com/office/powerpoint/2010/main" val="3955412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Embedding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041118-9B2E-C54A-A71E-3EC34A93F30E}"/>
              </a:ext>
            </a:extLst>
          </p:cNvPr>
          <p:cNvSpPr txBox="1"/>
          <p:nvPr/>
        </p:nvSpPr>
        <p:spPr>
          <a:xfrm>
            <a:off x="437067" y="1204139"/>
            <a:ext cx="10980233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Learnable Embedding</a:t>
            </a: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[class] embedding token, the vector filled with random int values in the length of the classes.</a:t>
            </a: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Prepend a [class] embedding token to the sequence of first patch.</a:t>
            </a: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r>
              <a:rPr kumimoji="1" lang="en-US" altLang="ko-Kore-KR" sz="2000" b="1" dirty="0"/>
              <a:t>Position Embedding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Same method with standard transformer. Sinusoidal function 1D.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N = (number of patches + 1)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288569A-AB8A-EC4B-BB06-04D96DDCD4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493" y="5486556"/>
            <a:ext cx="6502400" cy="9525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54457E9-7448-6748-A13E-3495644EA0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1764" y="3744207"/>
            <a:ext cx="2925536" cy="2694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35343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Transfer Learning Experiments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6" y="1204139"/>
            <a:ext cx="1146040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Classification task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Transfer learning on the </a:t>
            </a:r>
            <a:r>
              <a:rPr kumimoji="1" lang="en-US" altLang="ko-Kore-KR" dirty="0" err="1"/>
              <a:t>iNaturalists</a:t>
            </a:r>
            <a:r>
              <a:rPr kumimoji="1" lang="en-US" altLang="ko-Kore-KR" dirty="0"/>
              <a:t> and Places datasets.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On </a:t>
            </a:r>
            <a:r>
              <a:rPr kumimoji="1" lang="en-US" altLang="ko-Kore-KR" dirty="0" err="1"/>
              <a:t>iNat</a:t>
            </a:r>
            <a:r>
              <a:rPr kumimoji="1" lang="en-US" altLang="ko-Kore-KR" dirty="0"/>
              <a:t>, our method shows strong scaling behavior. (accuracy improves with bigger models)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On Places, our MAE is higher performance than previous best results.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37B9C39-FCA6-614B-A0B5-F0D3E56D31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7609" y="4608401"/>
            <a:ext cx="5616781" cy="183065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1797994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Discussion and Conclusion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6" y="1204139"/>
            <a:ext cx="11460408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Conclusion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Masked autoencoder is a simple self-supervised method similar to techniques in NLP.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Self-supervised learning in CV may now be embarking on a similar trajectory as in NLP.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We note that images and languages are signals  of a different nature.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We observe that our MAE infers complex, holistic reconstructions.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r>
              <a:rPr kumimoji="1" lang="en-US" altLang="ko-Kore-KR" sz="1800" b="1" dirty="0"/>
              <a:t>Thoughts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Take insight to train holistic features. </a:t>
            </a:r>
          </a:p>
          <a:p>
            <a:r>
              <a:rPr kumimoji="1" lang="en-US" altLang="ko-Kore-KR" dirty="0"/>
              <a:t>   (Pixel is not same as word. Even patch is also not same.)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We can apply Mask token later and independently. -&gt; How to use this for train holistic features.</a:t>
            </a:r>
          </a:p>
        </p:txBody>
      </p:sp>
    </p:spTree>
    <p:extLst>
      <p:ext uri="{BB962C8B-B14F-4D97-AF65-F5344CB8AC3E}">
        <p14:creationId xmlns:p14="http://schemas.microsoft.com/office/powerpoint/2010/main" val="6268950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A3D393C-E9F4-ED48-837E-1D89258CD32F}"/>
              </a:ext>
            </a:extLst>
          </p:cNvPr>
          <p:cNvSpPr/>
          <p:nvPr/>
        </p:nvSpPr>
        <p:spPr>
          <a:xfrm>
            <a:off x="0" y="2047036"/>
            <a:ext cx="12192000" cy="2577517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Realization</a:t>
            </a:r>
          </a:p>
          <a:p>
            <a:pPr algn="ctr"/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ViT as Code</a:t>
            </a:r>
          </a:p>
        </p:txBody>
      </p:sp>
    </p:spTree>
    <p:extLst>
      <p:ext uri="{BB962C8B-B14F-4D97-AF65-F5344CB8AC3E}">
        <p14:creationId xmlns:p14="http://schemas.microsoft.com/office/powerpoint/2010/main" val="44813117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Vision Transformer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5A4F91A-9627-D34A-A9E0-0E9EBBA54B8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64"/>
          <a:stretch/>
        </p:blipFill>
        <p:spPr>
          <a:xfrm>
            <a:off x="2041525" y="1932118"/>
            <a:ext cx="8108950" cy="3851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62336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E6EE883-C3CC-0C48-80F4-9FBC38FE7D6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413" b="2408"/>
          <a:stretch/>
        </p:blipFill>
        <p:spPr>
          <a:xfrm>
            <a:off x="3567310" y="880609"/>
            <a:ext cx="5057379" cy="112996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FA23EB9-3BF3-A74E-8EB5-4C59B2274C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2141594"/>
            <a:ext cx="5057379" cy="42974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0347F38-D9DC-4644-9E21-1618DEF49CDC}"/>
              </a:ext>
            </a:extLst>
          </p:cNvPr>
          <p:cNvSpPr txBox="1"/>
          <p:nvPr/>
        </p:nvSpPr>
        <p:spPr>
          <a:xfrm>
            <a:off x="5700991" y="2255204"/>
            <a:ext cx="654717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KR" dirty="0" err="1">
                <a:latin typeface="+mj-lt"/>
              </a:rPr>
              <a:t>image_size</a:t>
            </a:r>
            <a:r>
              <a:rPr kumimoji="1" lang="en" altLang="ko-Kore-KR" dirty="0">
                <a:latin typeface="+mj-lt"/>
              </a:rPr>
              <a:t>: </a:t>
            </a:r>
            <a:r>
              <a:rPr kumimoji="1" lang="en-US" altLang="ko-KR" dirty="0">
                <a:latin typeface="+mj-lt"/>
              </a:rPr>
              <a:t>Size of a big image</a:t>
            </a:r>
            <a:r>
              <a:rPr kumimoji="1" lang="ko-KR" altLang="en-US" dirty="0">
                <a:latin typeface="+mj-lt"/>
              </a:rPr>
              <a:t> </a:t>
            </a:r>
            <a:r>
              <a:rPr kumimoji="1" lang="en-US" altLang="ko-KR" dirty="0">
                <a:latin typeface="+mj-lt"/>
              </a:rPr>
              <a:t>(224)</a:t>
            </a:r>
            <a:br>
              <a:rPr kumimoji="1" lang="en-US" altLang="ko-KR" dirty="0">
                <a:latin typeface="+mj-lt"/>
              </a:rPr>
            </a:br>
            <a:r>
              <a:rPr kumimoji="1" lang="en" altLang="ko-Kore-KR" dirty="0" err="1">
                <a:latin typeface="+mj-lt"/>
              </a:rPr>
              <a:t>patch_size</a:t>
            </a:r>
            <a:r>
              <a:rPr kumimoji="1" lang="en" altLang="ko-Kore-KR" dirty="0">
                <a:latin typeface="+mj-lt"/>
              </a:rPr>
              <a:t>: </a:t>
            </a:r>
            <a:r>
              <a:rPr kumimoji="1" lang="en-US" altLang="ko-KR" dirty="0">
                <a:latin typeface="+mj-lt"/>
              </a:rPr>
              <a:t>Divided patches size</a:t>
            </a:r>
            <a:r>
              <a:rPr kumimoji="1" lang="ko-KR" altLang="en-US" dirty="0">
                <a:latin typeface="+mj-lt"/>
              </a:rPr>
              <a:t> </a:t>
            </a:r>
            <a:r>
              <a:rPr kumimoji="1" lang="en-US" altLang="ko-KR" dirty="0">
                <a:latin typeface="+mj-lt"/>
              </a:rPr>
              <a:t>(16)</a:t>
            </a:r>
            <a:br>
              <a:rPr kumimoji="1" lang="en-US" altLang="ko-KR" dirty="0">
                <a:latin typeface="+mj-lt"/>
              </a:rPr>
            </a:br>
            <a:r>
              <a:rPr kumimoji="1" lang="en" altLang="ko-Kore-KR" dirty="0" err="1">
                <a:latin typeface="+mj-lt"/>
              </a:rPr>
              <a:t>in_channels</a:t>
            </a:r>
            <a:r>
              <a:rPr kumimoji="1" lang="en" altLang="ko-Kore-KR" dirty="0">
                <a:latin typeface="+mj-lt"/>
              </a:rPr>
              <a:t>: </a:t>
            </a:r>
            <a:r>
              <a:rPr kumimoji="1" lang="en-US" altLang="ko-KR" dirty="0">
                <a:latin typeface="+mj-lt"/>
              </a:rPr>
              <a:t>Channel of a big image</a:t>
            </a:r>
            <a:r>
              <a:rPr kumimoji="1" lang="ko-KR" altLang="en-US" dirty="0">
                <a:latin typeface="+mj-lt"/>
              </a:rPr>
              <a:t> </a:t>
            </a:r>
            <a:r>
              <a:rPr kumimoji="1" lang="en-US" altLang="ko-KR" dirty="0">
                <a:latin typeface="+mj-lt"/>
              </a:rPr>
              <a:t>(3)</a:t>
            </a:r>
          </a:p>
          <a:p>
            <a:r>
              <a:rPr kumimoji="1" lang="en-US" altLang="ko-KR" dirty="0" err="1">
                <a:latin typeface="+mj-lt"/>
              </a:rPr>
              <a:t>embed_dim</a:t>
            </a:r>
            <a:r>
              <a:rPr kumimoji="1" lang="en-US" altLang="ko-KR" dirty="0">
                <a:latin typeface="+mj-lt"/>
              </a:rPr>
              <a:t>: Dimension of patch embed</a:t>
            </a:r>
            <a:r>
              <a:rPr kumimoji="1" lang="ko-KR" altLang="en-US" dirty="0">
                <a:latin typeface="+mj-lt"/>
              </a:rPr>
              <a:t> </a:t>
            </a:r>
            <a:r>
              <a:rPr kumimoji="1" lang="en-US" altLang="ko-KR" dirty="0">
                <a:latin typeface="+mj-lt"/>
              </a:rPr>
              <a:t>(768) (=16 * 16 * 3)</a:t>
            </a:r>
          </a:p>
          <a:p>
            <a:endParaRPr kumimoji="1" lang="en-US" altLang="ko-KR" dirty="0">
              <a:latin typeface="+mj-lt"/>
            </a:endParaRPr>
          </a:p>
          <a:p>
            <a:r>
              <a:rPr kumimoji="1" lang="en-US" altLang="ko-KR" dirty="0" err="1">
                <a:latin typeface="+mj-lt"/>
              </a:rPr>
              <a:t>num_patches</a:t>
            </a:r>
            <a:r>
              <a:rPr kumimoji="1" lang="en-US" altLang="ko-KR" dirty="0">
                <a:latin typeface="+mj-lt"/>
              </a:rPr>
              <a:t> =</a:t>
            </a:r>
            <a:r>
              <a:rPr kumimoji="1" lang="ko-KR" altLang="en-US" dirty="0">
                <a:latin typeface="+mj-lt"/>
              </a:rPr>
              <a:t> </a:t>
            </a:r>
            <a:r>
              <a:rPr kumimoji="1" lang="en-US" altLang="ko-KR" dirty="0">
                <a:latin typeface="+mj-lt"/>
              </a:rPr>
              <a:t>(224/16)^2</a:t>
            </a:r>
            <a:r>
              <a:rPr kumimoji="1" lang="ko-KR" altLang="en-US" dirty="0">
                <a:latin typeface="+mj-lt"/>
              </a:rPr>
              <a:t> </a:t>
            </a:r>
            <a:r>
              <a:rPr kumimoji="1" lang="en-US" altLang="ko-KR" dirty="0">
                <a:latin typeface="+mj-lt"/>
              </a:rPr>
              <a:t>=</a:t>
            </a:r>
            <a:r>
              <a:rPr kumimoji="1" lang="ko-KR" altLang="en-US" dirty="0">
                <a:latin typeface="+mj-lt"/>
              </a:rPr>
              <a:t> </a:t>
            </a:r>
            <a:r>
              <a:rPr kumimoji="1" lang="en-US" altLang="ko-KR" dirty="0">
                <a:latin typeface="+mj-lt"/>
              </a:rPr>
              <a:t>196</a:t>
            </a:r>
          </a:p>
        </p:txBody>
      </p:sp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A07AB475-5307-1540-BEC7-1318FE36D9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7915246"/>
              </p:ext>
            </p:extLst>
          </p:nvPr>
        </p:nvGraphicFramePr>
        <p:xfrm>
          <a:off x="6888585" y="4610256"/>
          <a:ext cx="3472206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8701">
                  <a:extLst>
                    <a:ext uri="{9D8B030D-6E8A-4147-A177-3AD203B41FA5}">
                      <a16:colId xmlns:a16="http://schemas.microsoft.com/office/drawing/2014/main" val="4183632855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4227715256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607002796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2316999055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1409651590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3296632195"/>
                    </a:ext>
                  </a:extLst>
                </a:gridCol>
              </a:tblGrid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917883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5738525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393088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421723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6689246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9B39012E-4DBC-EE41-AD8C-B1FF50FBE6B4}"/>
              </a:ext>
            </a:extLst>
          </p:cNvPr>
          <p:cNvSpPr txBox="1"/>
          <p:nvPr/>
        </p:nvSpPr>
        <p:spPr>
          <a:xfrm>
            <a:off x="6324007" y="5339990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solidFill>
                  <a:srgbClr val="0000FF"/>
                </a:solidFill>
              </a:rPr>
              <a:t>196</a:t>
            </a:r>
            <a:endParaRPr kumimoji="1" lang="ko-Kore-KR" altLang="en-US" dirty="0">
              <a:solidFill>
                <a:srgbClr val="0000FF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3B568DB-9868-3A4D-982E-4C1215553EF0}"/>
              </a:ext>
            </a:extLst>
          </p:cNvPr>
          <p:cNvSpPr txBox="1"/>
          <p:nvPr/>
        </p:nvSpPr>
        <p:spPr>
          <a:xfrm>
            <a:off x="8342399" y="4237252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solidFill>
                  <a:srgbClr val="0000FF"/>
                </a:solidFill>
              </a:rPr>
              <a:t>768</a:t>
            </a:r>
            <a:endParaRPr kumimoji="1" lang="ko-Kore-KR" alt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482342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Embedding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288569A-AB8A-EC4B-BB06-04D96DDCD4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4800" y="880609"/>
            <a:ext cx="6502400" cy="9525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2258C5B-70A5-4A46-A391-A23ED1D63E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327" y="2089150"/>
            <a:ext cx="6907306" cy="44964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7002F37-8D2E-9C4C-B6D2-81A3F94282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327" y="2702692"/>
            <a:ext cx="6907306" cy="672220"/>
          </a:xfrm>
          <a:prstGeom prst="rect">
            <a:avLst/>
          </a:prstGeom>
        </p:spPr>
      </p:pic>
      <p:graphicFrame>
        <p:nvGraphicFramePr>
          <p:cNvPr id="12" name="표 8">
            <a:extLst>
              <a:ext uri="{FF2B5EF4-FFF2-40B4-BE49-F238E27FC236}">
                <a16:creationId xmlns:a16="http://schemas.microsoft.com/office/drawing/2014/main" id="{0DDACE1C-5B81-7F46-98EF-883A24D825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9836115"/>
              </p:ext>
            </p:extLst>
          </p:nvPr>
        </p:nvGraphicFramePr>
        <p:xfrm>
          <a:off x="2182294" y="4244496"/>
          <a:ext cx="3472206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8701">
                  <a:extLst>
                    <a:ext uri="{9D8B030D-6E8A-4147-A177-3AD203B41FA5}">
                      <a16:colId xmlns:a16="http://schemas.microsoft.com/office/drawing/2014/main" val="4183632855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4227715256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607002796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2316999055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1409651590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3296632195"/>
                    </a:ext>
                  </a:extLst>
                </a:gridCol>
              </a:tblGrid>
              <a:tr h="350865"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1494407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917883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5738525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393088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421723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6689246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66B1D1DA-712F-BA46-9E8D-266373D7CA41}"/>
              </a:ext>
            </a:extLst>
          </p:cNvPr>
          <p:cNvSpPr txBox="1"/>
          <p:nvPr/>
        </p:nvSpPr>
        <p:spPr>
          <a:xfrm>
            <a:off x="1557728" y="5339990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solidFill>
                  <a:srgbClr val="0000FF"/>
                </a:solidFill>
              </a:rPr>
              <a:t>196</a:t>
            </a:r>
            <a:endParaRPr kumimoji="1" lang="ko-Kore-KR" altLang="en-US" dirty="0">
              <a:solidFill>
                <a:srgbClr val="0000FF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1624B8F-D7F2-1C4A-9AEE-C2425D9DE89A}"/>
              </a:ext>
            </a:extLst>
          </p:cNvPr>
          <p:cNvSpPr txBox="1"/>
          <p:nvPr/>
        </p:nvSpPr>
        <p:spPr>
          <a:xfrm>
            <a:off x="3636108" y="3855175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solidFill>
                  <a:srgbClr val="0000FF"/>
                </a:solidFill>
              </a:rPr>
              <a:t>768</a:t>
            </a:r>
            <a:endParaRPr kumimoji="1" lang="ko-Kore-KR" altLang="en-US" dirty="0">
              <a:solidFill>
                <a:srgbClr val="0000FF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E019593-4C0D-764C-8E1E-8766F039C93E}"/>
              </a:ext>
            </a:extLst>
          </p:cNvPr>
          <p:cNvSpPr txBox="1"/>
          <p:nvPr/>
        </p:nvSpPr>
        <p:spPr>
          <a:xfrm>
            <a:off x="1603414" y="4264972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rgbClr val="0000FF"/>
                </a:solidFill>
              </a:rPr>
              <a:t>+1</a:t>
            </a:r>
            <a:endParaRPr kumimoji="1" lang="ko-Kore-KR" altLang="en-US" dirty="0">
              <a:solidFill>
                <a:srgbClr val="0000FF"/>
              </a:solidFill>
            </a:endParaRPr>
          </a:p>
        </p:txBody>
      </p:sp>
      <p:graphicFrame>
        <p:nvGraphicFramePr>
          <p:cNvPr id="17" name="표 8">
            <a:extLst>
              <a:ext uri="{FF2B5EF4-FFF2-40B4-BE49-F238E27FC236}">
                <a16:creationId xmlns:a16="http://schemas.microsoft.com/office/drawing/2014/main" id="{286F3116-8AD9-A84E-8FD5-49DF7E54B8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017950"/>
              </p:ext>
            </p:extLst>
          </p:nvPr>
        </p:nvGraphicFramePr>
        <p:xfrm>
          <a:off x="6477000" y="4244496"/>
          <a:ext cx="3472206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8701">
                  <a:extLst>
                    <a:ext uri="{9D8B030D-6E8A-4147-A177-3AD203B41FA5}">
                      <a16:colId xmlns:a16="http://schemas.microsoft.com/office/drawing/2014/main" val="4183632855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4227715256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607002796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2316999055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1409651590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3296632195"/>
                    </a:ext>
                  </a:extLst>
                </a:gridCol>
              </a:tblGrid>
              <a:tr h="350865"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1494407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917883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5738525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393088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421723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6689246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60EDD31C-026C-714E-9F1C-36F85DCC1EF3}"/>
              </a:ext>
            </a:extLst>
          </p:cNvPr>
          <p:cNvSpPr txBox="1"/>
          <p:nvPr/>
        </p:nvSpPr>
        <p:spPr>
          <a:xfrm>
            <a:off x="9949206" y="5155324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solidFill>
                  <a:schemeClr val="accent2"/>
                </a:solidFill>
              </a:rPr>
              <a:t>19</a:t>
            </a:r>
            <a:r>
              <a:rPr kumimoji="1" lang="en-US" altLang="ko-KR" dirty="0">
                <a:solidFill>
                  <a:schemeClr val="accent2"/>
                </a:solidFill>
              </a:rPr>
              <a:t>7</a:t>
            </a:r>
            <a:endParaRPr kumimoji="1" lang="ko-Kore-KR" altLang="en-US" dirty="0">
              <a:solidFill>
                <a:schemeClr val="accent2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8DB9924-CF0F-9F47-BCB1-E5862127DB6B}"/>
              </a:ext>
            </a:extLst>
          </p:cNvPr>
          <p:cNvSpPr txBox="1"/>
          <p:nvPr/>
        </p:nvSpPr>
        <p:spPr>
          <a:xfrm>
            <a:off x="7926756" y="3855175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solidFill>
                  <a:schemeClr val="accent2"/>
                </a:solidFill>
              </a:rPr>
              <a:t>768</a:t>
            </a:r>
            <a:endParaRPr kumimoji="1" lang="ko-Kore-KR" altLang="en-US" dirty="0">
              <a:solidFill>
                <a:schemeClr val="accent2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E64AB25-0F58-E848-B32E-40DB1463934F}"/>
              </a:ext>
            </a:extLst>
          </p:cNvPr>
          <p:cNvSpPr txBox="1"/>
          <p:nvPr/>
        </p:nvSpPr>
        <p:spPr>
          <a:xfrm>
            <a:off x="5844375" y="5078380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b="1" dirty="0"/>
              <a:t>+</a:t>
            </a:r>
            <a:endParaRPr kumimoji="1" lang="ko-Kore-KR" altLang="en-US" sz="2800" b="1" dirty="0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51727784-FBBB-0B4D-B06F-A780CFC746F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1423" y="2089151"/>
            <a:ext cx="2814315" cy="128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33008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38E129C0-DE98-5E44-87C6-EFA4A2298BC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719" b="29319"/>
          <a:stretch/>
        </p:blipFill>
        <p:spPr>
          <a:xfrm>
            <a:off x="437068" y="1554683"/>
            <a:ext cx="6927850" cy="85010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Encoder Block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06B37B8-D220-294C-8A62-674A36D1F188}"/>
              </a:ext>
            </a:extLst>
          </p:cNvPr>
          <p:cNvSpPr txBox="1"/>
          <p:nvPr/>
        </p:nvSpPr>
        <p:spPr>
          <a:xfrm>
            <a:off x="437068" y="2544598"/>
            <a:ext cx="9198352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 err="1"/>
              <a:t>self.qkv</a:t>
            </a:r>
            <a:r>
              <a:rPr kumimoji="1" lang="en-US" altLang="ko-Kore-KR" dirty="0"/>
              <a:t>(x) expand dimension triple for q, k, v</a:t>
            </a:r>
            <a:r>
              <a:rPr kumimoji="1" lang="ko-KR" altLang="en-US" dirty="0"/>
              <a:t> </a:t>
            </a:r>
            <a:r>
              <a:rPr kumimoji="1" lang="en-US" altLang="ko-KR" dirty="0"/>
              <a:t>:</a:t>
            </a:r>
            <a:r>
              <a:rPr kumimoji="1" lang="en-US" altLang="ko-Kore-KR" dirty="0"/>
              <a:t> (</a:t>
            </a:r>
            <a:r>
              <a:rPr kumimoji="1" lang="en-US" altLang="ko-KR" dirty="0"/>
              <a:t>1,</a:t>
            </a:r>
            <a:r>
              <a:rPr kumimoji="1" lang="ko-KR" altLang="en-US" dirty="0"/>
              <a:t> </a:t>
            </a:r>
            <a:r>
              <a:rPr kumimoji="1" lang="en-US" altLang="ko-Kore-KR" dirty="0"/>
              <a:t>19</a:t>
            </a:r>
            <a:r>
              <a:rPr kumimoji="1" lang="en-US" altLang="ko-KR" dirty="0"/>
              <a:t>7</a:t>
            </a:r>
            <a:r>
              <a:rPr kumimoji="1" lang="en-US" altLang="ko-Kore-KR" dirty="0"/>
              <a:t>, 768)</a:t>
            </a:r>
            <a:r>
              <a:rPr kumimoji="1" lang="ko-KR" altLang="en-US" dirty="0"/>
              <a:t>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</a:t>
            </a:r>
            <a:r>
              <a:rPr kumimoji="1" lang="en-US" altLang="ko-KR" dirty="0"/>
              <a:t>(1,</a:t>
            </a:r>
            <a:r>
              <a:rPr kumimoji="1" lang="ko-KR" altLang="en-US" dirty="0"/>
              <a:t> </a:t>
            </a:r>
            <a:r>
              <a:rPr kumimoji="1" lang="en-US" altLang="ko-KR" dirty="0"/>
              <a:t>197,</a:t>
            </a:r>
            <a:r>
              <a:rPr kumimoji="1" lang="ko-KR" altLang="en-US" dirty="0"/>
              <a:t> </a:t>
            </a:r>
            <a:r>
              <a:rPr kumimoji="1" lang="en-US" altLang="ko-KR" dirty="0"/>
              <a:t>768</a:t>
            </a:r>
            <a:r>
              <a:rPr kumimoji="1" lang="ko-KR" altLang="en-US" dirty="0"/>
              <a:t>*</a:t>
            </a:r>
            <a:r>
              <a:rPr kumimoji="1" lang="en-US" altLang="ko-KR" dirty="0"/>
              <a:t>3)</a:t>
            </a:r>
          </a:p>
          <a:p>
            <a:endParaRPr kumimoji="1" lang="en-US" altLang="ko-Kore-KR" dirty="0"/>
          </a:p>
          <a:p>
            <a:r>
              <a:rPr kumimoji="1" lang="en-US" altLang="ko-Kore-KR" dirty="0"/>
              <a:t>reshape(</a:t>
            </a:r>
            <a:r>
              <a:rPr kumimoji="1" lang="en-US" altLang="ko-KR" dirty="0"/>
              <a:t>) divide dimension by number of heads</a:t>
            </a:r>
            <a:r>
              <a:rPr kumimoji="1" lang="ko-KR" altLang="en-US" dirty="0"/>
              <a:t>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(1,</a:t>
            </a:r>
            <a:r>
              <a:rPr kumimoji="1" lang="ko-KR" altLang="en-US" dirty="0"/>
              <a:t> </a:t>
            </a:r>
            <a:r>
              <a:rPr kumimoji="1" lang="en-US" altLang="ko-KR" dirty="0"/>
              <a:t>197,</a:t>
            </a:r>
            <a:r>
              <a:rPr kumimoji="1" lang="ko-KR" altLang="en-US" dirty="0"/>
              <a:t> </a:t>
            </a:r>
            <a:r>
              <a:rPr kumimoji="1" lang="en-US" altLang="ko-KR" dirty="0"/>
              <a:t>768</a:t>
            </a:r>
            <a:r>
              <a:rPr kumimoji="1" lang="ko-KR" altLang="en-US" dirty="0"/>
              <a:t>*</a:t>
            </a:r>
            <a:r>
              <a:rPr kumimoji="1" lang="en-US" altLang="ko-KR" dirty="0"/>
              <a:t>3)</a:t>
            </a:r>
            <a:r>
              <a:rPr kumimoji="1" lang="ko-KR" altLang="en-US" dirty="0"/>
              <a:t>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</a:t>
            </a:r>
            <a:r>
              <a:rPr kumimoji="1" lang="en-US" altLang="ko-KR" dirty="0"/>
              <a:t>(1,</a:t>
            </a:r>
            <a:r>
              <a:rPr kumimoji="1" lang="ko-KR" altLang="en-US" dirty="0"/>
              <a:t> </a:t>
            </a:r>
            <a:r>
              <a:rPr kumimoji="1" lang="en-US" altLang="ko-KR" dirty="0"/>
              <a:t>197,</a:t>
            </a:r>
            <a:r>
              <a:rPr kumimoji="1" lang="ko-KR" altLang="en-US" dirty="0"/>
              <a:t> </a:t>
            </a:r>
            <a:r>
              <a:rPr kumimoji="1" lang="en-US" altLang="ko-KR" dirty="0"/>
              <a:t>3,</a:t>
            </a:r>
            <a:r>
              <a:rPr kumimoji="1" lang="ko-KR" altLang="en-US" dirty="0"/>
              <a:t> </a:t>
            </a:r>
            <a:r>
              <a:rPr kumimoji="1" lang="en-US" altLang="ko-KR" dirty="0"/>
              <a:t>12,</a:t>
            </a:r>
            <a:r>
              <a:rPr kumimoji="1" lang="ko-KR" altLang="en-US" dirty="0"/>
              <a:t> </a:t>
            </a:r>
            <a:r>
              <a:rPr kumimoji="1" lang="en-US" altLang="ko-KR" dirty="0"/>
              <a:t>64)</a:t>
            </a:r>
          </a:p>
          <a:p>
            <a:endParaRPr kumimoji="1" lang="en-US" altLang="ko-Kore-KR" dirty="0"/>
          </a:p>
          <a:p>
            <a:r>
              <a:rPr kumimoji="1" lang="en-US" altLang="ko-Kore-KR" dirty="0"/>
              <a:t>permute(</a:t>
            </a:r>
            <a:r>
              <a:rPr kumimoji="1" lang="en-US" altLang="ko-KR" dirty="0"/>
              <a:t>) change the order</a:t>
            </a:r>
            <a:r>
              <a:rPr kumimoji="1" lang="ko-KR" altLang="en-US" dirty="0"/>
              <a:t>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(1,</a:t>
            </a:r>
            <a:r>
              <a:rPr kumimoji="1" lang="ko-KR" altLang="en-US" dirty="0"/>
              <a:t> </a:t>
            </a:r>
            <a:r>
              <a:rPr kumimoji="1" lang="en-US" altLang="ko-KR" dirty="0"/>
              <a:t>197,</a:t>
            </a:r>
            <a:r>
              <a:rPr kumimoji="1" lang="ko-KR" altLang="en-US" dirty="0"/>
              <a:t> </a:t>
            </a:r>
            <a:r>
              <a:rPr kumimoji="1" lang="en-US" altLang="ko-KR" dirty="0"/>
              <a:t>3,</a:t>
            </a:r>
            <a:r>
              <a:rPr kumimoji="1" lang="ko-KR" altLang="en-US" dirty="0"/>
              <a:t> </a:t>
            </a:r>
            <a:r>
              <a:rPr kumimoji="1" lang="en-US" altLang="ko-KR" dirty="0"/>
              <a:t>12,</a:t>
            </a:r>
            <a:r>
              <a:rPr kumimoji="1" lang="ko-KR" altLang="en-US" dirty="0"/>
              <a:t> </a:t>
            </a:r>
            <a:r>
              <a:rPr kumimoji="1" lang="en-US" altLang="ko-KR" dirty="0"/>
              <a:t>64)</a:t>
            </a:r>
            <a:r>
              <a:rPr kumimoji="1" lang="ko-KR" altLang="en-US" dirty="0"/>
              <a:t>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</a:t>
            </a:r>
            <a:r>
              <a:rPr kumimoji="1" lang="en-US" altLang="ko-KR" dirty="0"/>
              <a:t>(3, 1, 12, 197, 64)</a:t>
            </a:r>
          </a:p>
          <a:p>
            <a:endParaRPr kumimoji="1" lang="en-US" altLang="ko-Kore-KR" dirty="0"/>
          </a:p>
          <a:p>
            <a:r>
              <a:rPr kumimoji="1" lang="en-US" altLang="ko-Kore-KR" dirty="0"/>
              <a:t>Allocate each tensor to q, k, v</a:t>
            </a:r>
            <a:r>
              <a:rPr kumimoji="1" lang="ko-KR" altLang="en-US" dirty="0"/>
              <a:t>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(1,</a:t>
            </a:r>
            <a:r>
              <a:rPr kumimoji="1" lang="ko-KR" altLang="en-US" dirty="0"/>
              <a:t> </a:t>
            </a:r>
            <a:r>
              <a:rPr kumimoji="1" lang="en-US" altLang="ko-KR" dirty="0"/>
              <a:t>1,</a:t>
            </a:r>
            <a:r>
              <a:rPr kumimoji="1" lang="ko-KR" altLang="en-US" dirty="0"/>
              <a:t> </a:t>
            </a:r>
            <a:r>
              <a:rPr kumimoji="1" lang="en-US" altLang="ko-KR" dirty="0"/>
              <a:t>12(heads),</a:t>
            </a:r>
            <a:r>
              <a:rPr kumimoji="1" lang="ko-KR" altLang="en-US" dirty="0"/>
              <a:t> </a:t>
            </a:r>
            <a:r>
              <a:rPr kumimoji="1" lang="en-US" altLang="ko-KR" dirty="0"/>
              <a:t>197(patches),</a:t>
            </a:r>
            <a:r>
              <a:rPr kumimoji="1" lang="ko-KR" altLang="en-US" dirty="0"/>
              <a:t> </a:t>
            </a:r>
            <a:r>
              <a:rPr kumimoji="1" lang="en-US" altLang="ko-KR" dirty="0"/>
              <a:t>64(dimension))</a:t>
            </a:r>
            <a:endParaRPr kumimoji="1" lang="ko-Kore-KR" altLang="en-US" dirty="0"/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D3A98D29-A311-3543-8AFC-F4D8F6396FC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220"/>
          <a:stretch/>
        </p:blipFill>
        <p:spPr>
          <a:xfrm>
            <a:off x="7243536" y="4673525"/>
            <a:ext cx="3423732" cy="1835102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C8A17A09-F857-FA4A-9AE4-7D7BEBEDA6BF}"/>
              </a:ext>
            </a:extLst>
          </p:cNvPr>
          <p:cNvSpPr/>
          <p:nvPr/>
        </p:nvSpPr>
        <p:spPr>
          <a:xfrm>
            <a:off x="1672515" y="6017018"/>
            <a:ext cx="955507" cy="445787"/>
          </a:xfrm>
          <a:prstGeom prst="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28DF2E8-5A89-0448-98D2-3A8CCA07FD31}"/>
              </a:ext>
            </a:extLst>
          </p:cNvPr>
          <p:cNvSpPr/>
          <p:nvPr/>
        </p:nvSpPr>
        <p:spPr>
          <a:xfrm>
            <a:off x="3500069" y="6017018"/>
            <a:ext cx="955507" cy="445787"/>
          </a:xfrm>
          <a:prstGeom prst="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7882BD0-A9F1-2543-9326-12DB67521E0D}"/>
              </a:ext>
            </a:extLst>
          </p:cNvPr>
          <p:cNvSpPr/>
          <p:nvPr/>
        </p:nvSpPr>
        <p:spPr>
          <a:xfrm>
            <a:off x="5415982" y="6016980"/>
            <a:ext cx="955507" cy="445787"/>
          </a:xfrm>
          <a:prstGeom prst="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4BB99D2-A5B5-9644-8CEA-118FAC6BE7DB}"/>
              </a:ext>
            </a:extLst>
          </p:cNvPr>
          <p:cNvSpPr/>
          <p:nvPr/>
        </p:nvSpPr>
        <p:spPr>
          <a:xfrm>
            <a:off x="4460475" y="6016980"/>
            <a:ext cx="955507" cy="445787"/>
          </a:xfrm>
          <a:prstGeom prst="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" name="오른쪽 화살표[R] 2">
            <a:extLst>
              <a:ext uri="{FF2B5EF4-FFF2-40B4-BE49-F238E27FC236}">
                <a16:creationId xmlns:a16="http://schemas.microsoft.com/office/drawing/2014/main" id="{8AEEF051-89AC-1F4F-BE5F-BE38FFDEC797}"/>
              </a:ext>
            </a:extLst>
          </p:cNvPr>
          <p:cNvSpPr/>
          <p:nvPr/>
        </p:nvSpPr>
        <p:spPr>
          <a:xfrm>
            <a:off x="2849920" y="6088278"/>
            <a:ext cx="431800" cy="3032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오른쪽 화살표[R] 16">
            <a:extLst>
              <a:ext uri="{FF2B5EF4-FFF2-40B4-BE49-F238E27FC236}">
                <a16:creationId xmlns:a16="http://schemas.microsoft.com/office/drawing/2014/main" id="{02BF8F99-26E0-B342-A7A4-A10110B9E666}"/>
              </a:ext>
            </a:extLst>
          </p:cNvPr>
          <p:cNvSpPr/>
          <p:nvPr/>
        </p:nvSpPr>
        <p:spPr>
          <a:xfrm>
            <a:off x="6591612" y="6088278"/>
            <a:ext cx="431800" cy="3032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37AF6DF4-4358-B042-A760-8948C4E0E4C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77" b="66670"/>
          <a:stretch/>
        </p:blipFill>
        <p:spPr>
          <a:xfrm>
            <a:off x="437068" y="1249370"/>
            <a:ext cx="6927850" cy="204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32525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38E129C0-DE98-5E44-87C6-EFA4A2298BC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497" b="-1091"/>
          <a:stretch/>
        </p:blipFill>
        <p:spPr>
          <a:xfrm>
            <a:off x="2472243" y="2057400"/>
            <a:ext cx="6927850" cy="1371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Encoder Block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52DEE46-12D7-AE41-B075-03EFA805D0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2057400"/>
            <a:ext cx="2031678" cy="339006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B4E530D-BCFF-A54D-B579-423C486C87A5}"/>
              </a:ext>
            </a:extLst>
          </p:cNvPr>
          <p:cNvSpPr txBox="1"/>
          <p:nvPr/>
        </p:nvSpPr>
        <p:spPr>
          <a:xfrm>
            <a:off x="2472243" y="3429000"/>
            <a:ext cx="6349815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Dot product(Q vs K) and scale -&gt; calculate attention score</a:t>
            </a:r>
          </a:p>
          <a:p>
            <a:endParaRPr kumimoji="1" lang="en-US" altLang="ko-KR" dirty="0"/>
          </a:p>
          <a:p>
            <a:r>
              <a:rPr kumimoji="1" lang="en-US" altLang="ko-KR" dirty="0" err="1"/>
              <a:t>Softmax</a:t>
            </a:r>
            <a:r>
              <a:rPr kumimoji="1" lang="en-US" altLang="ko-KR" dirty="0"/>
              <a:t> -&gt; calculate attention weight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Dot product(weight vs V) -&gt; calculate context vector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Context vector is final result of attention.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5C6CC097-B15F-D44B-941C-9A179CBD713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220"/>
          <a:stretch/>
        </p:blipFill>
        <p:spPr>
          <a:xfrm>
            <a:off x="8086045" y="4681991"/>
            <a:ext cx="3423732" cy="1835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106903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Encoder Block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F614AC1-08DC-5140-BEEC-F70FCC64E17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945" t="5364"/>
          <a:stretch/>
        </p:blipFill>
        <p:spPr>
          <a:xfrm>
            <a:off x="258083" y="1753433"/>
            <a:ext cx="2031679" cy="385140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E9C7ACB-5E0D-BA4B-BFA4-E77026B74E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0045" y="2250799"/>
            <a:ext cx="4312851" cy="285666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670F4B0-7D14-9D40-A9BB-274D5F7379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8994" y="2365099"/>
            <a:ext cx="5158237" cy="2638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043887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Classification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669D247-E13C-1C4A-BBA1-7978C54DFA1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918"/>
          <a:stretch/>
        </p:blipFill>
        <p:spPr>
          <a:xfrm>
            <a:off x="3874806" y="880609"/>
            <a:ext cx="4061388" cy="112599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7EA8EE2-E211-7B4F-A471-F981E3E7BBC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9890" r="50846"/>
          <a:stretch/>
        </p:blipFill>
        <p:spPr>
          <a:xfrm>
            <a:off x="437068" y="2495285"/>
            <a:ext cx="2590640" cy="614065"/>
          </a:xfrm>
          <a:prstGeom prst="rect">
            <a:avLst/>
          </a:prstGeom>
        </p:spPr>
      </p:pic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F223536-8DCB-2C49-A5C3-317C9AAC09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0014152"/>
              </p:ext>
            </p:extLst>
          </p:nvPr>
        </p:nvGraphicFramePr>
        <p:xfrm>
          <a:off x="7913807" y="3754121"/>
          <a:ext cx="3472206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8701">
                  <a:extLst>
                    <a:ext uri="{9D8B030D-6E8A-4147-A177-3AD203B41FA5}">
                      <a16:colId xmlns:a16="http://schemas.microsoft.com/office/drawing/2014/main" val="4183632855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4227715256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607002796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2316999055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1409651590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3296632195"/>
                    </a:ext>
                  </a:extLst>
                </a:gridCol>
              </a:tblGrid>
              <a:tr h="350865"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1494407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917883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5738525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393088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421723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6689246"/>
                  </a:ext>
                </a:extLst>
              </a:tr>
            </a:tbl>
          </a:graphicData>
        </a:graphic>
      </p:graphicFrame>
      <p:sp>
        <p:nvSpPr>
          <p:cNvPr id="11" name="직사각형 10">
            <a:extLst>
              <a:ext uri="{FF2B5EF4-FFF2-40B4-BE49-F238E27FC236}">
                <a16:creationId xmlns:a16="http://schemas.microsoft.com/office/drawing/2014/main" id="{7ACCA0B0-65DB-734C-9593-51054382C327}"/>
              </a:ext>
            </a:extLst>
          </p:cNvPr>
          <p:cNvSpPr/>
          <p:nvPr/>
        </p:nvSpPr>
        <p:spPr>
          <a:xfrm>
            <a:off x="7270612" y="3266720"/>
            <a:ext cx="279699" cy="177416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9FC8F6C-EC05-644B-9F22-6843DE4DADD3}"/>
              </a:ext>
            </a:extLst>
          </p:cNvPr>
          <p:cNvSpPr/>
          <p:nvPr/>
        </p:nvSpPr>
        <p:spPr>
          <a:xfrm>
            <a:off x="6134813" y="2514600"/>
            <a:ext cx="279699" cy="32575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" name="U자형 화살표[U] 15">
            <a:extLst>
              <a:ext uri="{FF2B5EF4-FFF2-40B4-BE49-F238E27FC236}">
                <a16:creationId xmlns:a16="http://schemas.microsoft.com/office/drawing/2014/main" id="{B4705CE4-3721-1046-B385-C2DCC80E606C}"/>
              </a:ext>
            </a:extLst>
          </p:cNvPr>
          <p:cNvSpPr/>
          <p:nvPr/>
        </p:nvSpPr>
        <p:spPr>
          <a:xfrm flipH="1">
            <a:off x="7116340" y="2219926"/>
            <a:ext cx="1594934" cy="1153468"/>
          </a:xfrm>
          <a:prstGeom prst="uturnArrow">
            <a:avLst>
              <a:gd name="adj1" fmla="val 16192"/>
              <a:gd name="adj2" fmla="val 25000"/>
              <a:gd name="adj3" fmla="val 23899"/>
              <a:gd name="adj4" fmla="val 43750"/>
              <a:gd name="adj5" fmla="val 7610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6099FC8-3A07-A542-AC17-E0B2422D4318}"/>
              </a:ext>
            </a:extLst>
          </p:cNvPr>
          <p:cNvSpPr/>
          <p:nvPr/>
        </p:nvSpPr>
        <p:spPr>
          <a:xfrm>
            <a:off x="5650042" y="2514600"/>
            <a:ext cx="279699" cy="32575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C9C239C-3414-F54A-8892-CA4087F3A630}"/>
              </a:ext>
            </a:extLst>
          </p:cNvPr>
          <p:cNvSpPr txBox="1"/>
          <p:nvPr/>
        </p:nvSpPr>
        <p:spPr>
          <a:xfrm>
            <a:off x="5566914" y="5772150"/>
            <a:ext cx="445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/>
              <a:t>FC</a:t>
            </a:r>
            <a:endParaRPr kumimoji="1" lang="ko-Kore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4C50503-9F31-7047-9A01-56C9DC7834A9}"/>
              </a:ext>
            </a:extLst>
          </p:cNvPr>
          <p:cNvSpPr txBox="1"/>
          <p:nvPr/>
        </p:nvSpPr>
        <p:spPr>
          <a:xfrm>
            <a:off x="6051684" y="5772150"/>
            <a:ext cx="445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/>
              <a:t>FC</a:t>
            </a:r>
            <a:endParaRPr kumimoji="1" lang="ko-Kore-KR" altLang="en-US" dirty="0"/>
          </a:p>
        </p:txBody>
      </p:sp>
      <p:graphicFrame>
        <p:nvGraphicFramePr>
          <p:cNvPr id="22" name="표 24">
            <a:extLst>
              <a:ext uri="{FF2B5EF4-FFF2-40B4-BE49-F238E27FC236}">
                <a16:creationId xmlns:a16="http://schemas.microsoft.com/office/drawing/2014/main" id="{48696722-14E6-F241-BCF7-34EDECC846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3042452"/>
              </p:ext>
            </p:extLst>
          </p:nvPr>
        </p:nvGraphicFramePr>
        <p:xfrm>
          <a:off x="4694339" y="2782204"/>
          <a:ext cx="750631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0631">
                  <a:extLst>
                    <a:ext uri="{9D8B030D-6E8A-4147-A177-3AD203B41FA5}">
                      <a16:colId xmlns:a16="http://schemas.microsoft.com/office/drawing/2014/main" val="47738461"/>
                    </a:ext>
                  </a:extLst>
                </a:gridCol>
              </a:tblGrid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10.0%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8796180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0.5%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5287798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0.5%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84158755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0.5%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3504098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0.5%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0522986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0.5%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0068986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76.5%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2954615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0.5%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747989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en-US" altLang="ko-Kore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7503247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10.0%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80875463"/>
                  </a:ext>
                </a:extLst>
              </a:tr>
            </a:tbl>
          </a:graphicData>
        </a:graphic>
      </p:graphicFrame>
      <p:graphicFrame>
        <p:nvGraphicFramePr>
          <p:cNvPr id="23" name="표 24">
            <a:extLst>
              <a:ext uri="{FF2B5EF4-FFF2-40B4-BE49-F238E27FC236}">
                <a16:creationId xmlns:a16="http://schemas.microsoft.com/office/drawing/2014/main" id="{9F98E420-20D3-3247-B3CF-8F8B0A8D95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5356194"/>
              </p:ext>
            </p:extLst>
          </p:nvPr>
        </p:nvGraphicFramePr>
        <p:xfrm>
          <a:off x="3853428" y="2782204"/>
          <a:ext cx="594638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4638">
                  <a:extLst>
                    <a:ext uri="{9D8B030D-6E8A-4147-A177-3AD203B41FA5}">
                      <a16:colId xmlns:a16="http://schemas.microsoft.com/office/drawing/2014/main" val="47738461"/>
                    </a:ext>
                  </a:extLst>
                </a:gridCol>
              </a:tblGrid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8796180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5287798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84158755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3504098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0522986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0068986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2954615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747989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en-US" altLang="ko-Kore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7503247"/>
                  </a:ext>
                </a:extLst>
              </a:tr>
              <a:tr h="24797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1000</a:t>
                      </a:r>
                      <a:endParaRPr lang="en-US" altLang="ko-Kore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80875463"/>
                  </a:ext>
                </a:extLst>
              </a:tr>
            </a:tbl>
          </a:graphicData>
        </a:graphic>
      </p:graphicFrame>
      <p:sp>
        <p:nvSpPr>
          <p:cNvPr id="24" name="직사각형 23">
            <a:extLst>
              <a:ext uri="{FF2B5EF4-FFF2-40B4-BE49-F238E27FC236}">
                <a16:creationId xmlns:a16="http://schemas.microsoft.com/office/drawing/2014/main" id="{A226CC2A-A14F-6B4F-8DE6-DCA846300E45}"/>
              </a:ext>
            </a:extLst>
          </p:cNvPr>
          <p:cNvSpPr/>
          <p:nvPr/>
        </p:nvSpPr>
        <p:spPr>
          <a:xfrm>
            <a:off x="3839626" y="4441173"/>
            <a:ext cx="1620958" cy="2422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6" name="오른쪽 화살표[R] 25">
            <a:extLst>
              <a:ext uri="{FF2B5EF4-FFF2-40B4-BE49-F238E27FC236}">
                <a16:creationId xmlns:a16="http://schemas.microsoft.com/office/drawing/2014/main" id="{7173708D-B1D0-324B-889E-AC7E327BD1FE}"/>
              </a:ext>
            </a:extLst>
          </p:cNvPr>
          <p:cNvSpPr/>
          <p:nvPr/>
        </p:nvSpPr>
        <p:spPr>
          <a:xfrm flipH="1">
            <a:off x="6619584" y="3998045"/>
            <a:ext cx="445956" cy="2802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3E74BA2-3C4F-E740-B229-333444CE5F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70" y="3316580"/>
            <a:ext cx="2590640" cy="2367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6167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Classification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041118-9B2E-C54A-A71E-3EC34A93F30E}"/>
              </a:ext>
            </a:extLst>
          </p:cNvPr>
          <p:cNvSpPr txBox="1"/>
          <p:nvPr/>
        </p:nvSpPr>
        <p:spPr>
          <a:xfrm>
            <a:off x="437067" y="1204139"/>
            <a:ext cx="10980233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MLP Head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MLP head consist to 2 of FC layers and a </a:t>
            </a:r>
            <a:r>
              <a:rPr kumimoji="1" lang="en-US" altLang="ko-Kore-KR" dirty="0" err="1"/>
              <a:t>softmax</a:t>
            </a:r>
            <a:r>
              <a:rPr kumimoji="1" lang="en-US" altLang="ko-Kore-KR" dirty="0"/>
              <a:t> layer.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MLP head use only </a:t>
            </a:r>
            <a:r>
              <a:rPr kumimoji="1" lang="en-US" altLang="ko-KR" dirty="0"/>
              <a:t>[</a:t>
            </a:r>
            <a:r>
              <a:rPr kumimoji="1" lang="en-US" altLang="ko-Kore-KR" dirty="0"/>
              <a:t>class</a:t>
            </a:r>
            <a:r>
              <a:rPr kumimoji="1" lang="en-US" altLang="ko-KR" dirty="0"/>
              <a:t>]</a:t>
            </a:r>
            <a:r>
              <a:rPr kumimoji="1" lang="ko-KR" altLang="en-US" dirty="0"/>
              <a:t> </a:t>
            </a:r>
            <a:r>
              <a:rPr kumimoji="1" lang="en-US" altLang="ko-KR" dirty="0"/>
              <a:t>embedding</a:t>
            </a:r>
            <a:r>
              <a:rPr kumimoji="1" lang="en-US" altLang="ko-Kore-KR" dirty="0"/>
              <a:t> token as representation vector for classification.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After encoder’s self-attention calculate, every information was reflected representation vector.</a:t>
            </a:r>
          </a:p>
          <a:p>
            <a:endParaRPr kumimoji="1" lang="en-US" altLang="ko-Kore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669D247-E13C-1C4A-BBA1-7978C54DFA1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214"/>
          <a:stretch/>
        </p:blipFill>
        <p:spPr>
          <a:xfrm>
            <a:off x="3178175" y="3965105"/>
            <a:ext cx="5835650" cy="2512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039646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Pre-training Hyper Parameter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1ECA6A2-878C-F244-88D7-B95762F4B2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5684" y="1460163"/>
            <a:ext cx="9100632" cy="474150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B2D5E8D-3F8F-0741-B6D5-54B511B0DDE4}"/>
              </a:ext>
            </a:extLst>
          </p:cNvPr>
          <p:cNvSpPr txBox="1"/>
          <p:nvPr/>
        </p:nvSpPr>
        <p:spPr>
          <a:xfrm>
            <a:off x="3471560" y="1190486"/>
            <a:ext cx="18076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b="1" dirty="0">
                <a:solidFill>
                  <a:srgbClr val="0000FF"/>
                </a:solidFill>
              </a:rPr>
              <a:t>JFT-300M = 500TB</a:t>
            </a:r>
            <a:endParaRPr kumimoji="1" lang="ko-Kore-KR" altLang="en-US" sz="1400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3867450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Pre-training Result (Cifar-10)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5FE42CB-BD58-5841-90E0-99853C7863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1731099"/>
            <a:ext cx="4445000" cy="166370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D35EA9A-C33A-6B43-8C6F-BCF3D2E1462F}"/>
              </a:ext>
            </a:extLst>
          </p:cNvPr>
          <p:cNvSpPr txBox="1"/>
          <p:nvPr/>
        </p:nvSpPr>
        <p:spPr>
          <a:xfrm>
            <a:off x="437068" y="1121188"/>
            <a:ext cx="1706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[Timm Library]</a:t>
            </a:r>
            <a:endParaRPr kumimoji="1" lang="ko-Kore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11E3EE5-BA4C-F54A-9E3A-19C2E478412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-3968" r="-575" b="-1"/>
          <a:stretch/>
        </p:blipFill>
        <p:spPr>
          <a:xfrm>
            <a:off x="437068" y="3869865"/>
            <a:ext cx="4445000" cy="166370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D8BEC08-0D0B-9F47-A65D-02F6107CC051}"/>
              </a:ext>
            </a:extLst>
          </p:cNvPr>
          <p:cNvSpPr txBox="1"/>
          <p:nvPr/>
        </p:nvSpPr>
        <p:spPr>
          <a:xfrm>
            <a:off x="6096000" y="1121188"/>
            <a:ext cx="1530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[Custom ViT]</a:t>
            </a:r>
            <a:endParaRPr kumimoji="1" lang="ko-Kore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C828E49-97B4-ED48-858E-C052FF4E808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260"/>
          <a:stretch/>
        </p:blipFill>
        <p:spPr>
          <a:xfrm>
            <a:off x="6096000" y="1731099"/>
            <a:ext cx="4445000" cy="166370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625494A-AB09-B547-9511-4652E76A8F8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869865"/>
            <a:ext cx="4462327" cy="166370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0761253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Pre-training Trouble Shooting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84C5BBA-2EF9-FD41-98C7-1D1B1C152D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3032179"/>
            <a:ext cx="2374900" cy="2667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E931775D-DD06-A146-AD74-2B7875E881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3462472"/>
            <a:ext cx="3454400" cy="6731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457C0D7A-F279-8D45-B234-3B2216F6F3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1306486"/>
            <a:ext cx="3911600" cy="15621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685D6D31-3C12-904A-BAB0-A4D7786EFF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306486"/>
            <a:ext cx="3937000" cy="13589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26A782F9-B64D-8B4A-B64C-BE4E2202405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462472"/>
            <a:ext cx="3352800" cy="6604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EC848B0C-89D1-094B-B24F-45C37DDD9A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032179"/>
            <a:ext cx="2374900" cy="2667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24B96218-0ABD-1647-8E30-C285DC44B79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4729458"/>
            <a:ext cx="2552700" cy="254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5A198773-5ED7-C44B-B050-B677162AF83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5145390"/>
            <a:ext cx="3327400" cy="6731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71305326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Pre-training Result (Cifar-10)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8BEC08-0D0B-9F47-A65D-02F6107CC051}"/>
              </a:ext>
            </a:extLst>
          </p:cNvPr>
          <p:cNvSpPr txBox="1"/>
          <p:nvPr/>
        </p:nvSpPr>
        <p:spPr>
          <a:xfrm>
            <a:off x="437068" y="1121188"/>
            <a:ext cx="1530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[Custom ViT]</a:t>
            </a:r>
            <a:endParaRPr kumimoji="1" lang="ko-Kore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C828E49-97B4-ED48-858E-C052FF4E808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260"/>
          <a:stretch/>
        </p:blipFill>
        <p:spPr>
          <a:xfrm>
            <a:off x="437068" y="1731099"/>
            <a:ext cx="4445000" cy="166370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625494A-AB09-B547-9511-4652E76A8F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3869865"/>
            <a:ext cx="4462327" cy="166370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4E0FCE1-662C-1646-B429-53E37786050E}"/>
              </a:ext>
            </a:extLst>
          </p:cNvPr>
          <p:cNvSpPr txBox="1"/>
          <p:nvPr/>
        </p:nvSpPr>
        <p:spPr>
          <a:xfrm>
            <a:off x="6096000" y="1121188"/>
            <a:ext cx="2395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[Custom ViT Pooling]</a:t>
            </a:r>
            <a:endParaRPr kumimoji="1" lang="ko-Kore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965F5D6-CB46-9142-9280-A1CDEE55852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3902"/>
          <a:stretch/>
        </p:blipFill>
        <p:spPr>
          <a:xfrm>
            <a:off x="6096000" y="1731099"/>
            <a:ext cx="4445000" cy="166370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7BAC691-94D4-F448-8656-DC5D7C75FA9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655"/>
          <a:stretch/>
        </p:blipFill>
        <p:spPr>
          <a:xfrm>
            <a:off x="6078673" y="3869865"/>
            <a:ext cx="4462327" cy="166370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71259355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Fine-tuning Hyper Parameter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652C16F-4122-744F-A701-3455CFEEC3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7135" y="2383410"/>
            <a:ext cx="9137729" cy="3052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394748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Fine-tuning Result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03BC6DC-D59B-964B-A36C-28B103B99B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2402516"/>
            <a:ext cx="3898900" cy="74930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B7A4344-8EA5-7E42-949A-BF99355E858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4068"/>
          <a:stretch/>
        </p:blipFill>
        <p:spPr>
          <a:xfrm>
            <a:off x="437068" y="1602510"/>
            <a:ext cx="3898900" cy="69850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DFF2C70-E471-A94B-90BD-B7DCE0DDB475}"/>
              </a:ext>
            </a:extLst>
          </p:cNvPr>
          <p:cNvSpPr txBox="1"/>
          <p:nvPr/>
        </p:nvSpPr>
        <p:spPr>
          <a:xfrm>
            <a:off x="437068" y="1121188"/>
            <a:ext cx="1262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[Cifar-100]</a:t>
            </a:r>
            <a:endParaRPr kumimoji="1" lang="ko-Kore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4CB01E-B7B0-9E40-A943-798B465D5547}"/>
              </a:ext>
            </a:extLst>
          </p:cNvPr>
          <p:cNvSpPr txBox="1"/>
          <p:nvPr/>
        </p:nvSpPr>
        <p:spPr>
          <a:xfrm>
            <a:off x="4866290" y="1121188"/>
            <a:ext cx="11356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[Cifar-10]</a:t>
            </a:r>
            <a:endParaRPr kumimoji="1" lang="ko-Kore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2E8BD4-EDE7-FD4B-8E14-28063D51DCFE}"/>
              </a:ext>
            </a:extLst>
          </p:cNvPr>
          <p:cNvSpPr txBox="1"/>
          <p:nvPr/>
        </p:nvSpPr>
        <p:spPr>
          <a:xfrm>
            <a:off x="8784505" y="1988013"/>
            <a:ext cx="1867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 err="1">
                <a:solidFill>
                  <a:srgbClr val="0000FF"/>
                </a:solidFill>
              </a:rPr>
              <a:t>num_classes</a:t>
            </a:r>
            <a:r>
              <a:rPr kumimoji="1" lang="en-US" altLang="ko-Kore-KR" sz="1400" dirty="0">
                <a:solidFill>
                  <a:srgbClr val="0000FF"/>
                </a:solidFill>
              </a:rPr>
              <a:t> mistake</a:t>
            </a:r>
            <a:endParaRPr kumimoji="1" lang="ko-Kore-KR" altLang="en-US" sz="1400" dirty="0">
              <a:solidFill>
                <a:srgbClr val="0000FF"/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97E99ADA-F70B-4B42-A172-4E56F67E730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090"/>
          <a:stretch/>
        </p:blipFill>
        <p:spPr>
          <a:xfrm>
            <a:off x="4866290" y="1602510"/>
            <a:ext cx="3898900" cy="69328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AD4F2B8-A3C4-F14A-934E-8704D3BEEE5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6290" y="2402516"/>
            <a:ext cx="3918215" cy="74930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4B512D2-C184-4740-B1AE-1008E618A12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5508"/>
          <a:stretch/>
        </p:blipFill>
        <p:spPr>
          <a:xfrm>
            <a:off x="4866290" y="3450184"/>
            <a:ext cx="3898900" cy="1441141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14CF4963-236E-4F4B-B988-8968755FA46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6290" y="4997915"/>
            <a:ext cx="3898900" cy="1441141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63A41A9-F335-A447-BB22-BAE040C2626A}"/>
              </a:ext>
            </a:extLst>
          </p:cNvPr>
          <p:cNvSpPr txBox="1"/>
          <p:nvPr/>
        </p:nvSpPr>
        <p:spPr>
          <a:xfrm>
            <a:off x="8784505" y="4390056"/>
            <a:ext cx="6689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>
                <a:solidFill>
                  <a:srgbClr val="0000FF"/>
                </a:solidFill>
              </a:rPr>
              <a:t>Better</a:t>
            </a:r>
            <a:endParaRPr kumimoji="1" lang="ko-Kore-KR" altLang="en-US" sz="1400" dirty="0">
              <a:solidFill>
                <a:srgbClr val="0000FF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199E9B9-0A6A-1D4E-A5D2-3636C3E4A4D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3450185"/>
            <a:ext cx="3898900" cy="1441141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A2F72C1-F5E6-3F49-8266-4E3B728FE61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7" y="5023812"/>
            <a:ext cx="3898899" cy="141167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8162937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Encoder vs Decoder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34C7A5B-8CF3-1441-AB52-678EF57B40C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857"/>
          <a:stretch/>
        </p:blipFill>
        <p:spPr>
          <a:xfrm>
            <a:off x="2439848" y="4865982"/>
            <a:ext cx="7312303" cy="18721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94C6E71-696F-4649-9BA9-52B5030F36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5135284"/>
            <a:ext cx="8572500" cy="27019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4923A86-4270-0F46-8119-903385D752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5487563"/>
            <a:ext cx="8572500" cy="951493"/>
          </a:xfrm>
          <a:prstGeom prst="rect">
            <a:avLst/>
          </a:prstGeom>
        </p:spPr>
      </p:pic>
      <p:graphicFrame>
        <p:nvGraphicFramePr>
          <p:cNvPr id="9" name="표 9">
            <a:extLst>
              <a:ext uri="{FF2B5EF4-FFF2-40B4-BE49-F238E27FC236}">
                <a16:creationId xmlns:a16="http://schemas.microsoft.com/office/drawing/2014/main" id="{CC0AA427-F3CC-6E43-94EE-0CF7694B6184}"/>
              </a:ext>
            </a:extLst>
          </p:cNvPr>
          <p:cNvGraphicFramePr>
            <a:graphicFrameLocks noGrp="1"/>
          </p:cNvGraphicFramePr>
          <p:nvPr/>
        </p:nvGraphicFramePr>
        <p:xfrm>
          <a:off x="423493" y="1722715"/>
          <a:ext cx="11345011" cy="25880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3173">
                  <a:extLst>
                    <a:ext uri="{9D8B030D-6E8A-4147-A177-3AD203B41FA5}">
                      <a16:colId xmlns:a16="http://schemas.microsoft.com/office/drawing/2014/main" val="3158221970"/>
                    </a:ext>
                  </a:extLst>
                </a:gridCol>
                <a:gridCol w="2379726">
                  <a:extLst>
                    <a:ext uri="{9D8B030D-6E8A-4147-A177-3AD203B41FA5}">
                      <a16:colId xmlns:a16="http://schemas.microsoft.com/office/drawing/2014/main" val="3581491418"/>
                    </a:ext>
                  </a:extLst>
                </a:gridCol>
                <a:gridCol w="2419604">
                  <a:extLst>
                    <a:ext uri="{9D8B030D-6E8A-4147-A177-3AD203B41FA5}">
                      <a16:colId xmlns:a16="http://schemas.microsoft.com/office/drawing/2014/main" val="2015036031"/>
                    </a:ext>
                  </a:extLst>
                </a:gridCol>
                <a:gridCol w="2001837">
                  <a:extLst>
                    <a:ext uri="{9D8B030D-6E8A-4147-A177-3AD203B41FA5}">
                      <a16:colId xmlns:a16="http://schemas.microsoft.com/office/drawing/2014/main" val="1461275069"/>
                    </a:ext>
                  </a:extLst>
                </a:gridCol>
                <a:gridCol w="2520671">
                  <a:extLst>
                    <a:ext uri="{9D8B030D-6E8A-4147-A177-3AD203B41FA5}">
                      <a16:colId xmlns:a16="http://schemas.microsoft.com/office/drawing/2014/main" val="2666293954"/>
                    </a:ext>
                  </a:extLst>
                </a:gridCol>
              </a:tblGrid>
              <a:tr h="647007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Type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Example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Advantage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Disadvantage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Purpose</a:t>
                      </a:r>
                      <a:endParaRPr lang="ko-Kore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97903082"/>
                  </a:ext>
                </a:extLst>
              </a:tr>
              <a:tr h="647007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Encoder-only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BERT, ViT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Faster, more efficient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Cannot generate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Classification, answer</a:t>
                      </a:r>
                      <a:endParaRPr lang="ko-Kore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65211696"/>
                  </a:ext>
                </a:extLst>
              </a:tr>
              <a:tr h="647007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Decoder-only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GPT, </a:t>
                      </a:r>
                      <a:r>
                        <a:rPr lang="en-US" altLang="ko-Kore-KR" dirty="0" err="1"/>
                        <a:t>LaMDA</a:t>
                      </a:r>
                      <a:r>
                        <a:rPr lang="en-US" altLang="ko-Kore-KR" dirty="0"/>
                        <a:t>, </a:t>
                      </a:r>
                      <a:r>
                        <a:rPr lang="en-US" altLang="ko-Kore-KR" dirty="0" err="1"/>
                        <a:t>LLaMA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Can generate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Slow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Translation, summary</a:t>
                      </a:r>
                      <a:endParaRPr lang="ko-Kore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57831347"/>
                  </a:ext>
                </a:extLst>
              </a:tr>
              <a:tr h="647007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Encoder-decoder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Original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Dialog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Slowest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Both of them</a:t>
                      </a:r>
                      <a:endParaRPr lang="ko-Kore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686088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24412988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A3D393C-E9F4-ED48-837E-1D89258CD32F}"/>
              </a:ext>
            </a:extLst>
          </p:cNvPr>
          <p:cNvSpPr/>
          <p:nvPr/>
        </p:nvSpPr>
        <p:spPr>
          <a:xfrm>
            <a:off x="0" y="2047036"/>
            <a:ext cx="12192000" cy="2577517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Realization </a:t>
            </a:r>
          </a:p>
          <a:p>
            <a:pPr algn="ctr"/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Patch-based Negative Augmentation</a:t>
            </a:r>
            <a:endParaRPr lang="pt-BR" altLang="ko-KR" sz="28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4155911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Patch-based Transformation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Code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922CC92-9690-B948-93BB-04D70C63F7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050" y="2227027"/>
            <a:ext cx="11005899" cy="3126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369103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BF64BA23-9F6F-8D45-820F-E0DAD8A2A0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049" y="2227027"/>
            <a:ext cx="11005899" cy="29802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Patch-based Transformation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Code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4480482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Introduction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8506907" cy="4862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Existing Problems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It remains unclear to how to scale on ViT.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It remains unclear to how to do few-shot transfer</a:t>
            </a:r>
            <a:r>
              <a:rPr kumimoji="1" lang="ko-KR" altLang="en-US" dirty="0"/>
              <a:t> </a:t>
            </a:r>
            <a:r>
              <a:rPr kumimoji="1" lang="en-US" altLang="ko-KR" dirty="0"/>
              <a:t>learning</a:t>
            </a:r>
            <a:r>
              <a:rPr kumimoji="1" lang="en-US" altLang="ko-Kore-KR" dirty="0"/>
              <a:t> on ViT.</a:t>
            </a:r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r>
              <a:rPr kumimoji="1" lang="en-US" altLang="ko-Kore-KR" sz="2000" b="1" dirty="0"/>
              <a:t>Key Ideas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Experiment</a:t>
            </a:r>
            <a:r>
              <a:rPr kumimoji="1" lang="ko-KR" altLang="en-US" dirty="0"/>
              <a:t> </a:t>
            </a:r>
            <a:r>
              <a:rPr kumimoji="1" lang="en-US" altLang="ko-KR" dirty="0"/>
              <a:t>scaling with large number of parameter, dataset and budgets.</a:t>
            </a: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Create new recipe to large-scale training.</a:t>
            </a:r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153311467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Patch-based Transformation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Code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7ECC631-39D2-2847-8374-A98119F50B9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78"/>
          <a:stretch/>
        </p:blipFill>
        <p:spPr>
          <a:xfrm>
            <a:off x="1677182" y="1588595"/>
            <a:ext cx="8837636" cy="4998577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A8A87966-852D-6241-AA22-1DEEA2A0F88B}"/>
              </a:ext>
            </a:extLst>
          </p:cNvPr>
          <p:cNvSpPr/>
          <p:nvPr/>
        </p:nvSpPr>
        <p:spPr>
          <a:xfrm>
            <a:off x="2976789" y="4617885"/>
            <a:ext cx="4847697" cy="883403"/>
          </a:xfrm>
          <a:prstGeom prst="rect">
            <a:avLst/>
          </a:prstGeom>
          <a:noFill/>
          <a:ln w="19050">
            <a:solidFill>
              <a:srgbClr val="0000FF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11627815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Patch-based Transformation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Shuffle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01AEF7F-059D-B545-AF97-A6E6A55C58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677" y="2120298"/>
            <a:ext cx="3145255" cy="390011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6AC27AC-544F-7C46-AD85-72A6D8A17A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286" y="5435460"/>
            <a:ext cx="1905000" cy="8509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0CBBB16-DD91-AC41-9745-FBFB2696C6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0800" y="5435460"/>
            <a:ext cx="1930400" cy="8382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2857D5F-D770-CC43-AD53-A2EF0DF3F1A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2150" y="2170946"/>
            <a:ext cx="3187700" cy="31496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D77BF95-C342-3641-88B0-F9E99F7013C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7336" y="2158246"/>
            <a:ext cx="3136900" cy="31623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E6DCF53-745E-5647-90B5-7091CE981740}"/>
              </a:ext>
            </a:extLst>
          </p:cNvPr>
          <p:cNvSpPr txBox="1"/>
          <p:nvPr/>
        </p:nvSpPr>
        <p:spPr>
          <a:xfrm>
            <a:off x="10433945" y="1788914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#901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77946666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Patch-based Transformation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Shuffle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4B9A7FB-8657-EB49-85E5-BFD0FAC2F0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500" y="5318673"/>
            <a:ext cx="1905000" cy="8509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F4189DC-1525-444E-A889-5EC37BB9F6E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16"/>
          <a:stretch/>
        </p:blipFill>
        <p:spPr>
          <a:xfrm>
            <a:off x="8484520" y="5318673"/>
            <a:ext cx="1905000" cy="8509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673D348-CDD9-DE41-9F45-51AB94A0C4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4392" y="2158246"/>
            <a:ext cx="3145256" cy="310882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17F053B-68A7-7A47-9A9A-207CD7CE204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44" t="1295" r="-919"/>
          <a:stretch/>
        </p:blipFill>
        <p:spPr>
          <a:xfrm>
            <a:off x="4523372" y="2158246"/>
            <a:ext cx="3145256" cy="310882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01AEF7F-059D-B545-AF97-A6E6A55C58B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677" y="2120298"/>
            <a:ext cx="3145255" cy="390011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F0F3988-00AB-5846-992C-7D4BA8C76980}"/>
              </a:ext>
            </a:extLst>
          </p:cNvPr>
          <p:cNvSpPr txBox="1"/>
          <p:nvPr/>
        </p:nvSpPr>
        <p:spPr>
          <a:xfrm>
            <a:off x="10383061" y="1788914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#400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438913385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Patch-based Transformation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Shuffle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01AEF7F-059D-B545-AF97-A6E6A55C58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677" y="2120298"/>
            <a:ext cx="3145255" cy="390011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58C862E-5018-8443-9C97-FC9D72545B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00" y="2158246"/>
            <a:ext cx="3505200" cy="30734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8B6E7B6-489D-E84E-98F5-7B10EB376C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5850" y="5347553"/>
            <a:ext cx="2400300" cy="8382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158AC8F-36CB-B640-AC9A-1AF5CD081A6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0719" y="2158246"/>
            <a:ext cx="3521604" cy="30734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A85C173-851E-3D40-AD05-6D8DA8B5FC9F}"/>
              </a:ext>
            </a:extLst>
          </p:cNvPr>
          <p:cNvSpPr txBox="1"/>
          <p:nvPr/>
        </p:nvSpPr>
        <p:spPr>
          <a:xfrm>
            <a:off x="10917199" y="1788914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#701</a:t>
            </a:r>
            <a:endParaRPr kumimoji="1" lang="ko-Kore-KR" altLang="en-US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584F451A-407E-794E-81A3-41C0A611C9F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8029" y="5347552"/>
            <a:ext cx="2566984" cy="838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986713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Patch-based Transformation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Rotation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DBC240D-6845-5C44-95CA-02BD967E9C22}"/>
              </a:ext>
            </a:extLst>
          </p:cNvPr>
          <p:cNvGrpSpPr/>
          <p:nvPr/>
        </p:nvGrpSpPr>
        <p:grpSpPr>
          <a:xfrm>
            <a:off x="639677" y="2120298"/>
            <a:ext cx="3145255" cy="3914405"/>
            <a:chOff x="639677" y="2120298"/>
            <a:chExt cx="3145255" cy="3914405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501AEF7F-059D-B545-AF97-A6E6A55C58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9677" y="2120298"/>
              <a:ext cx="3145255" cy="3900116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1BEAE444-5A1C-764E-842B-D434BA9CB90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0331" y="2134587"/>
              <a:ext cx="1544601" cy="3900116"/>
            </a:xfrm>
            <a:prstGeom prst="rect">
              <a:avLst/>
            </a:prstGeom>
          </p:spPr>
        </p:pic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5C8DB3F2-0E33-5342-860B-E744440BF8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0800" y="5435460"/>
            <a:ext cx="1930400" cy="8382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1AEE7FAE-4088-EA42-939F-3F2B6E4B002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2150" y="2170946"/>
            <a:ext cx="3187700" cy="31496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25DA40E-074E-2242-9F1C-8145764C8C88}"/>
              </a:ext>
            </a:extLst>
          </p:cNvPr>
          <p:cNvSpPr txBox="1"/>
          <p:nvPr/>
        </p:nvSpPr>
        <p:spPr>
          <a:xfrm>
            <a:off x="10433945" y="1788914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#901</a:t>
            </a:r>
            <a:endParaRPr kumimoji="1" lang="ko-Kore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248353C-D5AC-194B-B2A2-1F2278D9479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5607" y="5435460"/>
            <a:ext cx="1938338" cy="83820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7D0EF1DE-BE47-6843-8881-9A689AF7FAB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9976" y="2163160"/>
            <a:ext cx="3149600" cy="31496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43741100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Patch-based Transformation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Rotation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4B9A7FB-8657-EB49-85E5-BFD0FAC2F0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500" y="5318673"/>
            <a:ext cx="1905000" cy="8509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17F053B-68A7-7A47-9A9A-207CD7CE204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44" t="1295" r="-919"/>
          <a:stretch/>
        </p:blipFill>
        <p:spPr>
          <a:xfrm>
            <a:off x="4523372" y="2158246"/>
            <a:ext cx="3145256" cy="310882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01AEF7F-059D-B545-AF97-A6E6A55C58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677" y="2120298"/>
            <a:ext cx="3145255" cy="390011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F0F3988-00AB-5846-992C-7D4BA8C76980}"/>
              </a:ext>
            </a:extLst>
          </p:cNvPr>
          <p:cNvSpPr txBox="1"/>
          <p:nvPr/>
        </p:nvSpPr>
        <p:spPr>
          <a:xfrm>
            <a:off x="10383061" y="1788914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#400</a:t>
            </a:r>
            <a:endParaRPr kumimoji="1" lang="ko-Kore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27C7163-E1B4-2246-8C07-065667E3BC8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9154" y="2158246"/>
            <a:ext cx="3108824" cy="310882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2B93CBA-9C6F-F645-906D-E12506D2FD3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6635" y="5318672"/>
            <a:ext cx="1933861" cy="850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087053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Patch-based Transformation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Rotation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01AEF7F-059D-B545-AF97-A6E6A55C58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677" y="2120298"/>
            <a:ext cx="3145255" cy="390011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58C862E-5018-8443-9C97-FC9D72545B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00" y="2158246"/>
            <a:ext cx="3505200" cy="30734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8B6E7B6-489D-E84E-98F5-7B10EB376C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5850" y="5347553"/>
            <a:ext cx="2400300" cy="8382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A85C173-851E-3D40-AD05-6D8DA8B5FC9F}"/>
              </a:ext>
            </a:extLst>
          </p:cNvPr>
          <p:cNvSpPr txBox="1"/>
          <p:nvPr/>
        </p:nvSpPr>
        <p:spPr>
          <a:xfrm>
            <a:off x="10917199" y="1788914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#701</a:t>
            </a:r>
            <a:endParaRPr kumimoji="1" lang="ko-Kore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EBF220C-DF53-0C44-A60E-B652F41665F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4053" y="2158245"/>
            <a:ext cx="3568270" cy="30734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8585503-EBDC-1348-B8E3-D7D8D8D016C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3275" y="5347552"/>
            <a:ext cx="2409825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499015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 Heatmap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Patch tensor extraction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E8B1E46-B972-C643-8B1D-6C433A949E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1681192"/>
            <a:ext cx="6591300" cy="31242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5AE3394-E5F9-B345-ACD7-78F125AE55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1900" y="5696478"/>
            <a:ext cx="4202039" cy="453332"/>
          </a:xfrm>
          <a:prstGeom prst="rect">
            <a:avLst/>
          </a:prstGeom>
        </p:spPr>
      </p:pic>
      <p:sp>
        <p:nvSpPr>
          <p:cNvPr id="12" name="위로 굽은 화살표[B] 11">
            <a:extLst>
              <a:ext uri="{FF2B5EF4-FFF2-40B4-BE49-F238E27FC236}">
                <a16:creationId xmlns:a16="http://schemas.microsoft.com/office/drawing/2014/main" id="{32A51A20-E7AA-904A-96B5-C74B5344BA14}"/>
              </a:ext>
            </a:extLst>
          </p:cNvPr>
          <p:cNvSpPr/>
          <p:nvPr/>
        </p:nvSpPr>
        <p:spPr>
          <a:xfrm rot="5400000">
            <a:off x="1146875" y="5072676"/>
            <a:ext cx="1208868" cy="1038387"/>
          </a:xfrm>
          <a:prstGeom prst="bentUpArrow">
            <a:avLst>
              <a:gd name="adj1" fmla="val 14552"/>
              <a:gd name="adj2" fmla="val 25000"/>
              <a:gd name="adj3" fmla="val 2798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DFD4C3D6-B0C8-8746-964F-24D8FB9A4E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9297" y="5072449"/>
            <a:ext cx="4478138" cy="134421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52BD67B-42F0-CB49-93E8-A68FAA00C534}"/>
              </a:ext>
            </a:extLst>
          </p:cNvPr>
          <p:cNvSpPr txBox="1"/>
          <p:nvPr/>
        </p:nvSpPr>
        <p:spPr>
          <a:xfrm>
            <a:off x="8171568" y="4618103"/>
            <a:ext cx="2619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 err="1"/>
              <a:t>torch.Size</a:t>
            </a:r>
            <a:r>
              <a:rPr kumimoji="1" lang="en-US" altLang="ko-Kore-KR" dirty="0"/>
              <a:t>([1, 197, 768])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325629426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 Heatmap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Calculate distance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8A05D8D-DB74-3240-866C-4D8D8FBDCB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1681192"/>
            <a:ext cx="4940300" cy="1651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6CB64D6-10BF-744A-B66C-ED7E8ED2CF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5103726"/>
            <a:ext cx="6299200" cy="6096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372C6F82-94D4-F34A-AAA9-1C33DF3886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3525809"/>
            <a:ext cx="4826000" cy="13843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A63A0666-D088-414A-AE51-546C9267435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6000" y="3478126"/>
            <a:ext cx="3721100" cy="223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430458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 Heatmap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Heatmap result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9CBEF86-F64E-3A48-B07A-61A3985063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644" y="5239553"/>
            <a:ext cx="2348432" cy="149644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0FFA150-7C28-5F43-9490-ED9BF17AC8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8128" y="5361557"/>
            <a:ext cx="2577814" cy="145275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3AFCCC5F-D212-AB4A-A34F-A82B647BC5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0652" y="1681192"/>
            <a:ext cx="4409296" cy="362110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DAC84F0-3ED7-6748-966C-D7DFE65656E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692" y="1681192"/>
            <a:ext cx="4322336" cy="3621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1962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Core Result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7841300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2.1. Scaling up compute, model and data together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Representation quality</a:t>
            </a:r>
            <a:r>
              <a:rPr lang="ko-KR" altLang="en-US" dirty="0"/>
              <a:t> </a:t>
            </a:r>
            <a:r>
              <a:rPr lang="en-US" altLang="ko-KR" dirty="0"/>
              <a:t>is improved</a:t>
            </a:r>
            <a:r>
              <a:rPr lang="en" altLang="ko-Kore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ko-Kore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33FD613-3F7B-6C4F-ACC7-2B5EC2470D2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402" t="16988" b="41963"/>
          <a:stretch/>
        </p:blipFill>
        <p:spPr>
          <a:xfrm>
            <a:off x="5005737" y="4073908"/>
            <a:ext cx="2846628" cy="224339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B077C2A-233F-6E4E-A7E8-1E7D1D88D69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820"/>
          <a:stretch/>
        </p:blipFill>
        <p:spPr>
          <a:xfrm>
            <a:off x="1682840" y="2711892"/>
            <a:ext cx="3322897" cy="351677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A648F7E-65C3-E240-BEE0-3E859D9CF0E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120" b="84046"/>
          <a:stretch/>
        </p:blipFill>
        <p:spPr>
          <a:xfrm>
            <a:off x="5204718" y="2681070"/>
            <a:ext cx="4770764" cy="55485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D093EA5-0180-3244-B63A-3ED915D1027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402" t="59035"/>
          <a:stretch/>
        </p:blipFill>
        <p:spPr>
          <a:xfrm>
            <a:off x="7590100" y="4132993"/>
            <a:ext cx="2932122" cy="2306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086801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 Heatmap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Heatmap result (</a:t>
            </a:r>
            <a:r>
              <a:rPr kumimoji="1" lang="en-US" altLang="ko-KR" sz="2000" b="1" dirty="0"/>
              <a:t>normalization)</a:t>
            </a:r>
            <a:endParaRPr kumimoji="1" lang="en-US" altLang="ko-Kore-KR" sz="2000" b="1" dirty="0"/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9CBEF86-F64E-3A48-B07A-61A3985063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644" y="5239553"/>
            <a:ext cx="2348432" cy="149644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0FFA150-7C28-5F43-9490-ED9BF17AC8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8128" y="5361557"/>
            <a:ext cx="2577814" cy="145275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AFE1D51-BB7A-6445-91C9-879C8FB028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838" y="1681192"/>
            <a:ext cx="4384044" cy="362110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B0FB494-3236-904C-A730-7680B9B9DC1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3916" y="1681192"/>
            <a:ext cx="4226238" cy="3558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810212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 Heatmap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Divide group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2411AF5-F328-4F44-8C88-053C95817A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207" y="1681192"/>
            <a:ext cx="3502071" cy="475786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E8A304D-185B-A146-8041-C1550494EC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0723" y="2481776"/>
            <a:ext cx="3040782" cy="2754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552311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 Heatmap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Heatmap result(High to High group)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E6B21DC-FDB8-5A40-8DC4-6576D9D481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342" y="4561192"/>
            <a:ext cx="1522623" cy="144000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781A927D-93C3-8942-A99E-3CEC2C65D4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5881" y="4561192"/>
            <a:ext cx="1966829" cy="144000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85A41661-9473-544A-B70E-60A6E82F38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2710" y="1681192"/>
            <a:ext cx="1499016" cy="1440000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C89975D5-502A-A648-8D96-C14ACC2F9C0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1726" y="1681192"/>
            <a:ext cx="1987438" cy="144000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953E818B-FB7E-F043-85F6-A55CA4677C9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6808" y="3121192"/>
            <a:ext cx="1475410" cy="1440000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74ACB362-9145-3D48-A37A-7E509DEA3C5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3969" y="3121192"/>
            <a:ext cx="1982951" cy="1440000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D741D6A1-4B21-5041-966A-38539B0FB6B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0906" y="4561192"/>
            <a:ext cx="1487603" cy="1440000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A01C8DF3-3733-6E43-939E-8D9935EF5BB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7576" y="4561192"/>
            <a:ext cx="1959344" cy="1440000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047A9286-920F-DA4C-9D5A-A59E5993068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4573" y="1681192"/>
            <a:ext cx="1463607" cy="1440000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EBB8EB41-1DEF-8B44-BDFE-A6A5F88426C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8180" y="1681192"/>
            <a:ext cx="1992000" cy="1440000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FEB5072F-FDAC-3C4A-A82B-BA9F2696A49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0915" y="3121192"/>
            <a:ext cx="1500000" cy="1440000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12906DB2-20C3-9046-A6BB-E3F8AEE5EED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0915" y="3121192"/>
            <a:ext cx="2008739" cy="1440000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6850D4EE-ABED-134B-B441-615B3848A25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6207" y="4561192"/>
            <a:ext cx="1500504" cy="1440000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D1BA156B-CFA2-3E40-B0B0-708A0CEC174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6711" y="4561192"/>
            <a:ext cx="1992000" cy="1440000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C0148BEF-B39A-0F47-A6A9-A98F0514537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051" y="1681192"/>
            <a:ext cx="1476000" cy="1440000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9FD43521-C5D7-6E4E-B524-621433E5D53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1051" y="1681192"/>
            <a:ext cx="2008739" cy="1440000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16E60A7C-F0B2-AF4B-9CD4-81AA43EB45CE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402" y="3121192"/>
            <a:ext cx="1488403" cy="1440000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2F94C767-27CD-954C-BBC5-68CCE3F9B33D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3971" y="3118804"/>
            <a:ext cx="2008739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695676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 Heatmap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Heatmap result(High to Low group)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A184423-A133-CE4A-8545-6D139D839E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838" y="1681192"/>
            <a:ext cx="1500504" cy="1440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DB86C06-3B55-1449-B2BF-6A3E774CA9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1342" y="1681192"/>
            <a:ext cx="1987438" cy="1440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1DAE58B-96F2-1C42-BE86-179D2ED0D6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838" y="3121192"/>
            <a:ext cx="1500504" cy="1440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81CF572-3CA7-8248-8DF5-E1B2A76CF8B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780" y="3121192"/>
            <a:ext cx="1992000" cy="14400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6725546-F1C9-2B45-9BDD-5706FC29637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838" y="4561192"/>
            <a:ext cx="1488000" cy="14400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330CBBA-C317-FF48-B59F-328504AA3CD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780" y="4561192"/>
            <a:ext cx="2004000" cy="14400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098248C-EDB6-FE43-BD54-F8B95078FC1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6722" y="1681192"/>
            <a:ext cx="1500504" cy="14400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DF9B655D-CD8A-8E41-983A-3EC3525928B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7226" y="1681192"/>
            <a:ext cx="2008739" cy="14400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D675A025-F963-7B41-A58B-C54DB2DC5D3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8722" y="3121192"/>
            <a:ext cx="1500504" cy="144000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D7E1CEA6-ACA7-F642-907D-C6543ED2F4A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5168" y="3121192"/>
            <a:ext cx="1992000" cy="144000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FAA6DADB-0055-DD43-B9F0-857D3323B6B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8780" y="4561192"/>
            <a:ext cx="1488000" cy="144000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0F94FE07-14C8-1846-B0A8-8BF2E00EC7E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3110" y="4561192"/>
            <a:ext cx="1992000" cy="1440000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0B51464A-F424-C44C-96AD-337C1366BE2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5556" y="1681192"/>
            <a:ext cx="1488000" cy="1440000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541A545C-9FEB-A448-BD7C-D215F024F6D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3556" y="1681192"/>
            <a:ext cx="1992000" cy="1440000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3368BB3B-0E4A-524D-B0F6-0D4F4ECA3E4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4701" y="3121192"/>
            <a:ext cx="1500504" cy="1440000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D17F9007-1A80-CC49-A7E8-0797DBB78D9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6060" y="3121192"/>
            <a:ext cx="1992000" cy="1440000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40318214-7205-4D4C-8395-571B90BD0CD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5266" y="4561192"/>
            <a:ext cx="1488000" cy="1440000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0F5BCD6D-090A-9A47-B407-E3E55EA3545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6817" y="4561192"/>
            <a:ext cx="2008739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403698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Compare with CNN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CNN class instance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9E9B9D7-E3F0-8543-A342-7692719D30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1681192"/>
            <a:ext cx="10344150" cy="108197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74C0B8A-B8DA-CA47-95C8-3A402C3D82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3036888"/>
            <a:ext cx="7706807" cy="2975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271160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Compare with CNN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Confidence Differences(High to High group)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EF6FD813-7B23-4643-B810-5D5626E4C3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7471895"/>
              </p:ext>
            </p:extLst>
          </p:nvPr>
        </p:nvGraphicFramePr>
        <p:xfrm>
          <a:off x="513810" y="1733328"/>
          <a:ext cx="11164384" cy="47057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4944">
                  <a:extLst>
                    <a:ext uri="{9D8B030D-6E8A-4147-A177-3AD203B41FA5}">
                      <a16:colId xmlns:a16="http://schemas.microsoft.com/office/drawing/2014/main" val="2823214592"/>
                    </a:ext>
                  </a:extLst>
                </a:gridCol>
                <a:gridCol w="1014944">
                  <a:extLst>
                    <a:ext uri="{9D8B030D-6E8A-4147-A177-3AD203B41FA5}">
                      <a16:colId xmlns:a16="http://schemas.microsoft.com/office/drawing/2014/main" val="2852690061"/>
                    </a:ext>
                  </a:extLst>
                </a:gridCol>
                <a:gridCol w="1014944">
                  <a:extLst>
                    <a:ext uri="{9D8B030D-6E8A-4147-A177-3AD203B41FA5}">
                      <a16:colId xmlns:a16="http://schemas.microsoft.com/office/drawing/2014/main" val="3306857537"/>
                    </a:ext>
                  </a:extLst>
                </a:gridCol>
                <a:gridCol w="1014944">
                  <a:extLst>
                    <a:ext uri="{9D8B030D-6E8A-4147-A177-3AD203B41FA5}">
                      <a16:colId xmlns:a16="http://schemas.microsoft.com/office/drawing/2014/main" val="2596976860"/>
                    </a:ext>
                  </a:extLst>
                </a:gridCol>
                <a:gridCol w="1014944">
                  <a:extLst>
                    <a:ext uri="{9D8B030D-6E8A-4147-A177-3AD203B41FA5}">
                      <a16:colId xmlns:a16="http://schemas.microsoft.com/office/drawing/2014/main" val="1674317294"/>
                    </a:ext>
                  </a:extLst>
                </a:gridCol>
                <a:gridCol w="1014944">
                  <a:extLst>
                    <a:ext uri="{9D8B030D-6E8A-4147-A177-3AD203B41FA5}">
                      <a16:colId xmlns:a16="http://schemas.microsoft.com/office/drawing/2014/main" val="3392681498"/>
                    </a:ext>
                  </a:extLst>
                </a:gridCol>
                <a:gridCol w="1014944">
                  <a:extLst>
                    <a:ext uri="{9D8B030D-6E8A-4147-A177-3AD203B41FA5}">
                      <a16:colId xmlns:a16="http://schemas.microsoft.com/office/drawing/2014/main" val="729054696"/>
                    </a:ext>
                  </a:extLst>
                </a:gridCol>
                <a:gridCol w="1014944">
                  <a:extLst>
                    <a:ext uri="{9D8B030D-6E8A-4147-A177-3AD203B41FA5}">
                      <a16:colId xmlns:a16="http://schemas.microsoft.com/office/drawing/2014/main" val="265556991"/>
                    </a:ext>
                  </a:extLst>
                </a:gridCol>
                <a:gridCol w="1014944">
                  <a:extLst>
                    <a:ext uri="{9D8B030D-6E8A-4147-A177-3AD203B41FA5}">
                      <a16:colId xmlns:a16="http://schemas.microsoft.com/office/drawing/2014/main" val="1134403596"/>
                    </a:ext>
                  </a:extLst>
                </a:gridCol>
                <a:gridCol w="1014944">
                  <a:extLst>
                    <a:ext uri="{9D8B030D-6E8A-4147-A177-3AD203B41FA5}">
                      <a16:colId xmlns:a16="http://schemas.microsoft.com/office/drawing/2014/main" val="3203506917"/>
                    </a:ext>
                  </a:extLst>
                </a:gridCol>
                <a:gridCol w="1014944">
                  <a:extLst>
                    <a:ext uri="{9D8B030D-6E8A-4147-A177-3AD203B41FA5}">
                      <a16:colId xmlns:a16="http://schemas.microsoft.com/office/drawing/2014/main" val="4136653493"/>
                    </a:ext>
                  </a:extLst>
                </a:gridCol>
              </a:tblGrid>
              <a:tr h="392144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group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#986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#323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#973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#992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#386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6211338"/>
                  </a:ext>
                </a:extLst>
              </a:tr>
              <a:tr h="392144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Model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ViT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CNN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ViT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CNN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ViT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CNN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ViT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CNN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ViT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CNN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4822760"/>
                  </a:ext>
                </a:extLst>
              </a:tr>
              <a:tr h="392144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0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rgbClr val="FF0000"/>
                          </a:solidFill>
                          <a:latin typeface="+mj-lt"/>
                        </a:rPr>
                        <a:t>0.005</a:t>
                      </a:r>
                      <a:endParaRPr lang="ko-Kore-KR" altLang="en-US" b="0" dirty="0">
                        <a:solidFill>
                          <a:srgbClr val="FF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rgbClr val="FF0000"/>
                          </a:solidFill>
                        </a:rPr>
                        <a:t>0.837</a:t>
                      </a:r>
                      <a:endParaRPr lang="ko-Kore-KR" altLang="en-US" b="0" dirty="0">
                        <a:solidFill>
                          <a:srgbClr val="FF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0.001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0.045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0.558</a:t>
                      </a:r>
                      <a:endParaRPr lang="ko-Kore-KR" altLang="en-US" b="0" dirty="0">
                        <a:solidFill>
                          <a:srgbClr val="FF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0.168</a:t>
                      </a:r>
                      <a:endParaRPr lang="ko-Kore-KR" altLang="en-US" b="0" dirty="0">
                        <a:solidFill>
                          <a:srgbClr val="FF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0.012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0.034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0.097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0.000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5966504"/>
                  </a:ext>
                </a:extLst>
              </a:tr>
              <a:tr h="392144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1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0.000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0.033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0.922</a:t>
                      </a:r>
                      <a:endParaRPr lang="ko-Kore-KR" altLang="en-US" b="0" dirty="0">
                        <a:solidFill>
                          <a:srgbClr val="FF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0.097</a:t>
                      </a:r>
                      <a:endParaRPr lang="ko-Kore-KR" altLang="en-US" b="0" dirty="0">
                        <a:solidFill>
                          <a:srgbClr val="FF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0.035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0.055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0.001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0.043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0.021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0.219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8366417"/>
                  </a:ext>
                </a:extLst>
              </a:tr>
              <a:tr h="392144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2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0.001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0.015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0.011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0.053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0.050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0.053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0.052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0.129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0.366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0.456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5527178"/>
                  </a:ext>
                </a:extLst>
              </a:tr>
              <a:tr h="392144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3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0.000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0.040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0.031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0.039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0.221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0.409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0.141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0.058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0.430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0.734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8230294"/>
                  </a:ext>
                </a:extLst>
              </a:tr>
              <a:tr h="392144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4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0.000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0.011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0.038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0.051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0.633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0.505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0.086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0.192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0.005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0.000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056099"/>
                  </a:ext>
                </a:extLst>
              </a:tr>
              <a:tr h="392144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5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0.000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0.040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0.054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0.005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0.197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0.094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0.041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0.122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0.220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0.217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8286178"/>
                  </a:ext>
                </a:extLst>
              </a:tr>
              <a:tr h="392144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6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0.001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0.039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0.039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0.078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0.100</a:t>
                      </a:r>
                      <a:endParaRPr lang="ko-Kore-KR" altLang="en-US" b="0" dirty="0">
                        <a:solidFill>
                          <a:srgbClr val="FF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0.421</a:t>
                      </a:r>
                      <a:endParaRPr lang="ko-Kore-KR" altLang="en-US" b="0" dirty="0">
                        <a:solidFill>
                          <a:srgbClr val="FF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0.003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0.078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0.242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0.169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2616691"/>
                  </a:ext>
                </a:extLst>
              </a:tr>
              <a:tr h="392144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7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0.000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0.039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0.010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0.073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0.048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0.023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0.312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0.099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0.894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0.344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51862352"/>
                  </a:ext>
                </a:extLst>
              </a:tr>
              <a:tr h="392144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8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0.000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0.014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0.005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0.060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0.153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0.250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0.106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0.048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0.597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0.752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1872855"/>
                  </a:ext>
                </a:extLst>
              </a:tr>
              <a:tr h="392144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  <a:latin typeface="+mj-lt"/>
                        </a:rPr>
                        <a:t>9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0.000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0.014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0.005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0.078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0.088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0.040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0.552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0.826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0.378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0.357</a:t>
                      </a:r>
                      <a:endParaRPr lang="ko-Kore-KR" altLang="en-US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59819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88545559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Compare with CNN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Divide group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5AA77A27-69B6-0342-84B2-ECE7A0A32C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7082" y="2158246"/>
            <a:ext cx="3107510" cy="4320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F84F352-9CD6-1141-AB94-F0776BD3FA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5143" y="2158246"/>
            <a:ext cx="3179776" cy="4320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85A2EB1-4FDA-7B4D-91E7-A31FBD029084}"/>
              </a:ext>
            </a:extLst>
          </p:cNvPr>
          <p:cNvSpPr txBox="1"/>
          <p:nvPr/>
        </p:nvSpPr>
        <p:spPr>
          <a:xfrm>
            <a:off x="3871913" y="1843088"/>
            <a:ext cx="651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/>
              <a:t>[ViT]</a:t>
            </a:r>
            <a:endParaRPr kumimoji="1" lang="ko-Kore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42EA3D-32A6-494A-807D-D3B17A381E85}"/>
              </a:ext>
            </a:extLst>
          </p:cNvPr>
          <p:cNvSpPr txBox="1"/>
          <p:nvPr/>
        </p:nvSpPr>
        <p:spPr>
          <a:xfrm>
            <a:off x="7897110" y="1788914"/>
            <a:ext cx="824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/>
              <a:t>[CNN]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283808744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Compare with CNN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33E4E5-4EC4-924A-A3E1-6D3997CD700B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Heatmap result(High to High group)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048A706-68A3-0944-8B66-72E11EBE75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617" y="1761776"/>
            <a:ext cx="1451250" cy="1440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6EFEE46-F775-6C42-A38E-4ABA583550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7867" y="1761776"/>
            <a:ext cx="1933548" cy="14400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40891B8-48EE-044A-998A-CFB84B7E7B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359" y="3259755"/>
            <a:ext cx="1411765" cy="14400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CD23867-0443-0841-B6CF-AF874C206E1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7867" y="3259755"/>
            <a:ext cx="1973333" cy="14400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D9BED9F-0F7A-714F-AAF2-AFD61520B0D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616" y="4699755"/>
            <a:ext cx="1411984" cy="14400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A0A9A178-813A-6244-A5F8-6BE60728186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8124" y="4699755"/>
            <a:ext cx="1993388" cy="144000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FAD82F71-B7C8-024C-BE72-893B506FDCB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1200" y="1761776"/>
            <a:ext cx="1440000" cy="144000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6174B748-B1DE-9443-B05B-7677E5A4872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0046" y="1761776"/>
            <a:ext cx="1957224" cy="144000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85108BF4-0B81-F94B-AE21-1BB87180EA7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0943" y="3259755"/>
            <a:ext cx="1417143" cy="1440000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17EAA86A-5D6C-F748-A2C9-DE834FE0797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8086" y="3259755"/>
            <a:ext cx="1941377" cy="1440000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BD1EC810-56E7-AF42-BE7B-1300E2FF11B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1735" y="4699755"/>
            <a:ext cx="1979259" cy="1440000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04DDFB73-2FB0-6442-B9D0-E2B1D3B0A9F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354" y="1761776"/>
            <a:ext cx="1451339" cy="1440000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D4EC459F-BFA5-AA46-AFC1-109760D252A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9693" y="1759796"/>
            <a:ext cx="1967407" cy="1440000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704ED68D-025E-784D-BC84-D8E29F5DFDA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3759" y="3259755"/>
            <a:ext cx="1428750" cy="1440000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0513A8CD-34EC-414B-B4A6-205EC305B2E1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9693" y="3259755"/>
            <a:ext cx="1951347" cy="1440000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86122AA1-1967-B14F-AAE1-1984B0296FB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6840" y="4699755"/>
            <a:ext cx="1445669" cy="1440000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C2158250-1790-DC43-9638-81E17886A097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0572" y="4699755"/>
            <a:ext cx="1969587" cy="1440000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4312AA0F-5CBA-9541-A0B3-6F52C03B9CFC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1200" y="4699755"/>
            <a:ext cx="1474699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820192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Compare with CNN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33E4E5-4EC4-924A-A3E1-6D3997CD700B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Heatmap result(High to Low group)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84562B9-A2E8-7245-A540-240E02C3A2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450" y="1676943"/>
            <a:ext cx="1411984" cy="1440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E6EC020-7C9B-D64D-9730-495C2368BB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4594" y="1676943"/>
            <a:ext cx="1951347" cy="14400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548237F-FECA-E249-9063-7B822EBE19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442" y="3116943"/>
            <a:ext cx="1440000" cy="14400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7937709-D278-6046-B276-E5510D51CC2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4594" y="3116943"/>
            <a:ext cx="1981488" cy="14400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0B2D889C-AB5F-FB4F-8B20-736B1E72CA2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248" y="4556943"/>
            <a:ext cx="1468346" cy="144000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B927B05B-AD57-8043-A408-17C491468F4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4594" y="4556943"/>
            <a:ext cx="1969587" cy="1440000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68075B25-E9AA-2347-BC1B-44294222D45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6082" y="1676943"/>
            <a:ext cx="1451250" cy="1440000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7EA9B0FD-785D-684C-A3B0-E76DBF989AC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7332" y="1676943"/>
            <a:ext cx="1981488" cy="1440000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0D9044AC-9B36-C94E-9B78-3BDB3A571DE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4893" y="4556943"/>
            <a:ext cx="1451339" cy="1440000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893EDA40-BD29-DF49-8FDB-217D828A913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6820" y="4556943"/>
            <a:ext cx="1992000" cy="1440000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B5517E39-7A13-DE45-9EFC-6AE79D14534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6223" y="3116943"/>
            <a:ext cx="1434375" cy="1440000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9AEB621C-BDBF-8E4A-AF54-33A75D11BFC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1409" y="3116943"/>
            <a:ext cx="1973333" cy="1440000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557FE79B-E582-484F-B41D-2C91905523C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2902" y="1676943"/>
            <a:ext cx="1400315" cy="1440000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C76887FB-4A32-444D-9DA6-5F46687EAD3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7756" y="1676943"/>
            <a:ext cx="1959344" cy="1440000"/>
          </a:xfrm>
          <a:prstGeom prst="rect">
            <a:avLst/>
          </a:prstGeom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7E46DA39-C3CF-EE4A-8840-E14C835A11B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2902" y="3116943"/>
            <a:ext cx="1417588" cy="1440000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5038E208-B9E8-E242-BF68-B9745A62733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5952" y="3116943"/>
            <a:ext cx="1971148" cy="1440000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19F4F462-E2B9-594E-AAB9-AA3522FB9318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2439" y="4556943"/>
            <a:ext cx="1400778" cy="1440000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CBFADC13-D465-824F-94D3-E072057EB04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5393" y="4556943"/>
            <a:ext cx="1931707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994893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 Heatmap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Confidence result(High to Low group)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A184423-A133-CE4A-8545-6D139D839E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838" y="1681192"/>
            <a:ext cx="1500504" cy="1440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DB86C06-3B55-1449-B2BF-6A3E774CA9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1342" y="1681192"/>
            <a:ext cx="1987438" cy="1440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1DAE58B-96F2-1C42-BE86-179D2ED0D6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838" y="3121192"/>
            <a:ext cx="1500504" cy="1440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81CF572-3CA7-8248-8DF5-E1B2A76CF8B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780" y="3121192"/>
            <a:ext cx="1992000" cy="14400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6725546-F1C9-2B45-9BDD-5706FC29637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838" y="4561192"/>
            <a:ext cx="1488000" cy="14400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330CBBA-C317-FF48-B59F-328504AA3CD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780" y="4561192"/>
            <a:ext cx="2004000" cy="14400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098248C-EDB6-FE43-BD54-F8B95078FC1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6722" y="1681192"/>
            <a:ext cx="1500504" cy="14400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DF9B655D-CD8A-8E41-983A-3EC3525928B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7226" y="1681192"/>
            <a:ext cx="2008739" cy="14400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D675A025-F963-7B41-A58B-C54DB2DC5D3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8722" y="3121192"/>
            <a:ext cx="1500504" cy="144000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D7E1CEA6-ACA7-F642-907D-C6543ED2F4A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5168" y="3121192"/>
            <a:ext cx="1992000" cy="144000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FAA6DADB-0055-DD43-B9F0-857D3323B6B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8780" y="4561192"/>
            <a:ext cx="1488000" cy="144000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0F94FE07-14C8-1846-B0A8-8BF2E00EC7E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3110" y="4561192"/>
            <a:ext cx="1992000" cy="1440000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0B51464A-F424-C44C-96AD-337C1366BE2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5556" y="1681192"/>
            <a:ext cx="1488000" cy="1440000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541A545C-9FEB-A448-BD7C-D215F024F6D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3556" y="1681192"/>
            <a:ext cx="1992000" cy="1440000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3368BB3B-0E4A-524D-B0F6-0D4F4ECA3E4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4701" y="3121192"/>
            <a:ext cx="1500504" cy="1440000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D17F9007-1A80-CC49-A7E8-0797DBB78D9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6060" y="3121192"/>
            <a:ext cx="1992000" cy="1440000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40318214-7205-4D4C-8395-571B90BD0CD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5266" y="4561192"/>
            <a:ext cx="1488000" cy="1440000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0F5BCD6D-090A-9A47-B407-E3E55EA3545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6817" y="4561192"/>
            <a:ext cx="2008739" cy="1440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DBCD82E-799B-B745-8354-526FF3685998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322" y="1798246"/>
            <a:ext cx="2563902" cy="10800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F471DAA-9C52-5547-A8E1-7AE70F47BCD0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322" y="3238246"/>
            <a:ext cx="2534516" cy="10800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0B7ED55-86FA-C44F-8296-22BED1CBC10C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322" y="4678246"/>
            <a:ext cx="2597355" cy="108000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0FAF9B01-1E70-8A41-AF78-A7F4ADEC143D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7883" y="4682979"/>
            <a:ext cx="2567213" cy="108000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7F333CC2-1748-C140-8B16-FB91990734A9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9105" y="3238246"/>
            <a:ext cx="2619000" cy="108000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AC9E5C0F-58B1-184B-86FC-000A63E94102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7883" y="1798246"/>
            <a:ext cx="2517097" cy="1080000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490E2B16-26F0-4244-8691-7F2D7150A51C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622" y="1792922"/>
            <a:ext cx="2610000" cy="1080000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109247C3-3555-6C43-8E2F-BCB6D2CE1C17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622" y="3238246"/>
            <a:ext cx="2641008" cy="1080000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EBE4BD59-CE71-864E-8942-0BABDB5312AD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622" y="4678246"/>
            <a:ext cx="2610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9086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Core Result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E7EE1BF-136E-2D4E-AD49-FE890682CE67}"/>
              </a:ext>
            </a:extLst>
          </p:cNvPr>
          <p:cNvSpPr txBox="1"/>
          <p:nvPr/>
        </p:nvSpPr>
        <p:spPr>
          <a:xfrm>
            <a:off x="437068" y="1204139"/>
            <a:ext cx="11335832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2.1. Scaling up compute, model and data together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Representation quality</a:t>
            </a:r>
            <a:r>
              <a:rPr lang="ko-KR" altLang="en-US" dirty="0"/>
              <a:t> </a:t>
            </a:r>
            <a:r>
              <a:rPr lang="en-US" altLang="ko-KR" dirty="0"/>
              <a:t>can be bottlenecked by model size. (small model can use small dataset)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Large models benefit from additional data, even beyond 1B images.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ko-Kore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896F690-E77E-364E-90B3-EF9EAA28604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402" t="16988" b="41963"/>
          <a:stretch/>
        </p:blipFill>
        <p:spPr>
          <a:xfrm>
            <a:off x="5005737" y="4073908"/>
            <a:ext cx="2846628" cy="224339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6CEE37A-E793-D24E-B404-6B1F99A4C4D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820"/>
          <a:stretch/>
        </p:blipFill>
        <p:spPr>
          <a:xfrm>
            <a:off x="1682840" y="2711892"/>
            <a:ext cx="3322897" cy="351677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CAA9EDC-44A2-D448-93C6-50AE9A87045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120" b="84046"/>
          <a:stretch/>
        </p:blipFill>
        <p:spPr>
          <a:xfrm>
            <a:off x="5204718" y="2681070"/>
            <a:ext cx="4770764" cy="55485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75E8E0C-177C-914A-9B22-9A98FFCC9B7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402" t="59035"/>
          <a:stretch/>
        </p:blipFill>
        <p:spPr>
          <a:xfrm>
            <a:off x="7590100" y="4132993"/>
            <a:ext cx="2932122" cy="2306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230058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Compare with CNN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33E4E5-4EC4-924A-A3E1-6D3997CD700B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Heatmap &amp; confidence result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392AEA8-6CA1-E447-9E9A-4CBAF8368F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916" y="2158246"/>
            <a:ext cx="3810000" cy="16383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5C57F5B-B1F2-C247-BF7D-BAAF4DCCB2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916" y="3796546"/>
            <a:ext cx="2142992" cy="21600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E408772-791B-204F-8C18-5CB86D2A5D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908" y="3796546"/>
            <a:ext cx="2992131" cy="21600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2EE5A29-19FA-4F49-BA48-1CE45801858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5432" y="2158246"/>
            <a:ext cx="3733800" cy="16129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36627DEF-24AA-4746-98B8-0768C1121BA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5432" y="3796546"/>
            <a:ext cx="2151529" cy="216000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7932CC90-8D52-9640-8927-E28315068EA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6961" y="3796546"/>
            <a:ext cx="2939016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446037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Shape Assistance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33E4E5-4EC4-924A-A3E1-6D3997CD700B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Canny Edge detection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DAF8381-3110-8C4A-96BD-14C3D217C8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954" y="3139261"/>
            <a:ext cx="5080000" cy="22352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5327C7B-C3F4-F347-A3F3-1048E2502B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2047" y="2859861"/>
            <a:ext cx="5067300" cy="2794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EAEE738-BAD9-514E-AB9D-9197C31504BF}"/>
              </a:ext>
            </a:extLst>
          </p:cNvPr>
          <p:cNvSpPr txBox="1"/>
          <p:nvPr/>
        </p:nvSpPr>
        <p:spPr>
          <a:xfrm>
            <a:off x="2006512" y="2158246"/>
            <a:ext cx="2426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/>
              <a:t>[High to High Group]</a:t>
            </a:r>
            <a:endParaRPr kumimoji="1" lang="ko-Kore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9203B1-CEA2-BD4F-90D9-07F1E1FBF6D0}"/>
              </a:ext>
            </a:extLst>
          </p:cNvPr>
          <p:cNvSpPr txBox="1"/>
          <p:nvPr/>
        </p:nvSpPr>
        <p:spPr>
          <a:xfrm>
            <a:off x="7790727" y="2153770"/>
            <a:ext cx="2349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/>
              <a:t>[High to Low Group]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670363334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Shape Assistance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33E4E5-4EC4-924A-A3E1-6D3997CD700B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Images(#901)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5AB1DED-567D-1145-9BC9-2320FD72F8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762" y="2007661"/>
            <a:ext cx="2672599" cy="257599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6DC88B3-F114-AB4D-99B5-63D17C7559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7677" y="2007661"/>
            <a:ext cx="2640132" cy="257599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6DFD7C5-7888-504A-A959-521556A08D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0125" y="2007661"/>
            <a:ext cx="2683332" cy="2575999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ADBBC7F8-FC81-8045-966F-AFFF4D16FF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5773" y="2007661"/>
            <a:ext cx="2650512" cy="257599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B0BE6FF-D0AB-9E40-9361-7991B3F01E04}"/>
              </a:ext>
            </a:extLst>
          </p:cNvPr>
          <p:cNvSpPr txBox="1"/>
          <p:nvPr/>
        </p:nvSpPr>
        <p:spPr>
          <a:xfrm>
            <a:off x="1104900" y="1638329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/>
              <a:t>[Original]</a:t>
            </a:r>
            <a:endParaRPr kumimoji="1" lang="ko-Kore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C22ED8F-C8AD-8043-B304-ED5872D7C143}"/>
              </a:ext>
            </a:extLst>
          </p:cNvPr>
          <p:cNvSpPr txBox="1"/>
          <p:nvPr/>
        </p:nvSpPr>
        <p:spPr>
          <a:xfrm>
            <a:off x="4223462" y="1633596"/>
            <a:ext cx="84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/>
              <a:t>[Edge]</a:t>
            </a:r>
            <a:endParaRPr kumimoji="1" lang="ko-Kore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91F7CBE-3E88-0941-899C-8CA77E5B55D9}"/>
              </a:ext>
            </a:extLst>
          </p:cNvPr>
          <p:cNvSpPr txBox="1"/>
          <p:nvPr/>
        </p:nvSpPr>
        <p:spPr>
          <a:xfrm>
            <a:off x="7255220" y="1633596"/>
            <a:ext cx="731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/>
              <a:t>[Blur]</a:t>
            </a:r>
            <a:endParaRPr kumimoji="1" lang="ko-Kore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C236B72-7F13-0846-8BC2-25F5A5CB3950}"/>
              </a:ext>
            </a:extLst>
          </p:cNvPr>
          <p:cNvSpPr txBox="1"/>
          <p:nvPr/>
        </p:nvSpPr>
        <p:spPr>
          <a:xfrm>
            <a:off x="10157512" y="1633596"/>
            <a:ext cx="885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/>
              <a:t>[Color]</a:t>
            </a:r>
            <a:endParaRPr kumimoji="1" lang="ko-Kore-KR" altLang="en-US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B5CEF95-C55C-044F-8D96-70B52EB5104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654" y="4630712"/>
            <a:ext cx="2430000" cy="360000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CA386D07-741A-F242-82CB-42E23210CAC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5400" y="4626707"/>
            <a:ext cx="2551765" cy="36000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588A2DCE-E208-384A-AD19-468068DFBAF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249" y="4990712"/>
            <a:ext cx="1941377" cy="1440000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3F6CA93D-2FEA-3D45-960C-998B4C33B65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0569" y="4630712"/>
            <a:ext cx="2458286" cy="360000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5269F89A-1994-BB41-B577-044DD7863B8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7945" y="4990712"/>
            <a:ext cx="1951347" cy="1440000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0F0CD237-CC18-F441-96C9-EA01BACA7B2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8665" y="4630712"/>
            <a:ext cx="2618182" cy="360000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5B60E4AE-E297-6F46-BF1F-88C2D03146E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3274" y="4990712"/>
            <a:ext cx="1957224" cy="1440000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E13C88C7-EC50-F346-9F2A-5C80EC55071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5089" y="4986707"/>
            <a:ext cx="2012385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269840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4BAE02B2-2C67-1549-A68D-A073511EE1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8717" y="2158246"/>
            <a:ext cx="2694757" cy="3240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Shape Assistance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33E4E5-4EC4-924A-A3E1-6D3997CD700B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Background color image analysis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0D2E44C-7831-FD4E-9B51-4024CBBC678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30"/>
          <a:stretch/>
        </p:blipFill>
        <p:spPr>
          <a:xfrm>
            <a:off x="638352" y="2158246"/>
            <a:ext cx="2765991" cy="3240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88B5F14-5062-B64B-A65F-6CB4CB6E6D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7849" y="2158246"/>
            <a:ext cx="2706968" cy="32400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5A3B661-2162-F345-B7D0-9218AAF41C1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1355" y="2158246"/>
            <a:ext cx="2694757" cy="32400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C425B500-3516-1C4F-AF71-D4699D5EE466}"/>
              </a:ext>
            </a:extLst>
          </p:cNvPr>
          <p:cNvSpPr/>
          <p:nvPr/>
        </p:nvSpPr>
        <p:spPr>
          <a:xfrm>
            <a:off x="4200523" y="2786064"/>
            <a:ext cx="971550" cy="4572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743C8344-B99C-984F-8991-5D6613365745}"/>
              </a:ext>
            </a:extLst>
          </p:cNvPr>
          <p:cNvSpPr/>
          <p:nvPr/>
        </p:nvSpPr>
        <p:spPr>
          <a:xfrm>
            <a:off x="6296641" y="3429000"/>
            <a:ext cx="971550" cy="4572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44D7ED9-B528-CD47-A4FB-DD28D136797B}"/>
              </a:ext>
            </a:extLst>
          </p:cNvPr>
          <p:cNvSpPr/>
          <p:nvPr/>
        </p:nvSpPr>
        <p:spPr>
          <a:xfrm>
            <a:off x="10316834" y="2107823"/>
            <a:ext cx="971550" cy="8496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71266141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A3D393C-E9F4-ED48-837E-1D89258CD32F}"/>
              </a:ext>
            </a:extLst>
          </p:cNvPr>
          <p:cNvSpPr/>
          <p:nvPr/>
        </p:nvSpPr>
        <p:spPr>
          <a:xfrm>
            <a:off x="0" y="2047036"/>
            <a:ext cx="12192000" cy="2577517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Realization the Patch-based Augmentation</a:t>
            </a:r>
            <a:endParaRPr lang="pt-BR" altLang="ko-KR" sz="28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5475389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Pre-training &amp; Fine-tuning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ViT </a:t>
            </a:r>
            <a:r>
              <a:rPr kumimoji="1" lang="en-US" altLang="ko-Kore-KR" sz="2000" b="1" dirty="0" err="1"/>
              <a:t>jax</a:t>
            </a:r>
            <a:r>
              <a:rPr kumimoji="1" lang="en-US" altLang="ko-Kore-KR" sz="2000" b="1" dirty="0"/>
              <a:t> library information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A7FC1A5F-D96F-C142-A2CC-0112B1AFA7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360245"/>
              </p:ext>
            </p:extLst>
          </p:nvPr>
        </p:nvGraphicFramePr>
        <p:xfrm>
          <a:off x="437068" y="1897285"/>
          <a:ext cx="11278680" cy="2597894"/>
        </p:xfrm>
        <a:graphic>
          <a:graphicData uri="http://schemas.openxmlformats.org/drawingml/2006/table">
            <a:tbl>
              <a:tblPr/>
              <a:tblGrid>
                <a:gridCol w="1091929">
                  <a:extLst>
                    <a:ext uri="{9D8B030D-6E8A-4147-A177-3AD203B41FA5}">
                      <a16:colId xmlns:a16="http://schemas.microsoft.com/office/drawing/2014/main" val="3662008533"/>
                    </a:ext>
                  </a:extLst>
                </a:gridCol>
                <a:gridCol w="2713219">
                  <a:extLst>
                    <a:ext uri="{9D8B030D-6E8A-4147-A177-3AD203B41FA5}">
                      <a16:colId xmlns:a16="http://schemas.microsoft.com/office/drawing/2014/main" val="1328237525"/>
                    </a:ext>
                  </a:extLst>
                </a:gridCol>
                <a:gridCol w="1049312">
                  <a:extLst>
                    <a:ext uri="{9D8B030D-6E8A-4147-A177-3AD203B41FA5}">
                      <a16:colId xmlns:a16="http://schemas.microsoft.com/office/drawing/2014/main" val="3707181688"/>
                    </a:ext>
                  </a:extLst>
                </a:gridCol>
                <a:gridCol w="2713220">
                  <a:extLst>
                    <a:ext uri="{9D8B030D-6E8A-4147-A177-3AD203B41FA5}">
                      <a16:colId xmlns:a16="http://schemas.microsoft.com/office/drawing/2014/main" val="4156704488"/>
                    </a:ext>
                  </a:extLst>
                </a:gridCol>
                <a:gridCol w="1319134">
                  <a:extLst>
                    <a:ext uri="{9D8B030D-6E8A-4147-A177-3AD203B41FA5}">
                      <a16:colId xmlns:a16="http://schemas.microsoft.com/office/drawing/2014/main" val="212485025"/>
                    </a:ext>
                  </a:extLst>
                </a:gridCol>
                <a:gridCol w="1109272">
                  <a:extLst>
                    <a:ext uri="{9D8B030D-6E8A-4147-A177-3AD203B41FA5}">
                      <a16:colId xmlns:a16="http://schemas.microsoft.com/office/drawing/2014/main" val="2565564227"/>
                    </a:ext>
                  </a:extLst>
                </a:gridCol>
                <a:gridCol w="1282594">
                  <a:extLst>
                    <a:ext uri="{9D8B030D-6E8A-4147-A177-3AD203B41FA5}">
                      <a16:colId xmlns:a16="http://schemas.microsoft.com/office/drawing/2014/main" val="3586270140"/>
                    </a:ext>
                  </a:extLst>
                </a:gridCol>
              </a:tblGrid>
              <a:tr h="385898">
                <a:tc>
                  <a:txBody>
                    <a:bodyPr/>
                    <a:lstStyle/>
                    <a:p>
                      <a:pPr algn="ctr"/>
                      <a:r>
                        <a:rPr lang="en" sz="1800">
                          <a:effectLst/>
                          <a:latin typeface="+mn-lt"/>
                        </a:rPr>
                        <a:t>Model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Pre-trained checkpoint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Size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Fine-tuned checkpoint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Resolution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>
                          <a:effectLst/>
                          <a:latin typeface="+mn-lt"/>
                        </a:rPr>
                        <a:t>Img/sec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ImageNet accuracy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4860788"/>
                  </a:ext>
                </a:extLst>
              </a:tr>
              <a:tr h="1982720">
                <a:tc>
                  <a:txBody>
                    <a:bodyPr/>
                    <a:lstStyle/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B/16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B_16-</a:t>
                      </a:r>
                      <a:r>
                        <a:rPr lang="en" sz="1800" b="1" dirty="0">
                          <a:solidFill>
                            <a:srgbClr val="0000FF"/>
                          </a:solidFill>
                          <a:effectLst/>
                          <a:latin typeface="+mn-lt"/>
                        </a:rPr>
                        <a:t>i21k</a:t>
                      </a:r>
                      <a:r>
                        <a:rPr lang="en" sz="1800" dirty="0">
                          <a:effectLst/>
                          <a:latin typeface="+mn-lt"/>
                        </a:rPr>
                        <a:t>-</a:t>
                      </a:r>
                    </a:p>
                    <a:p>
                      <a:pPr algn="ctr"/>
                      <a:r>
                        <a:rPr lang="en" sz="1800" b="1" dirty="0">
                          <a:solidFill>
                            <a:srgbClr val="0000FF"/>
                          </a:solidFill>
                          <a:effectLst/>
                          <a:latin typeface="+mn-lt"/>
                        </a:rPr>
                        <a:t>300ep-lr_0.001</a:t>
                      </a:r>
                      <a:r>
                        <a:rPr lang="en" sz="1800" dirty="0">
                          <a:effectLst/>
                          <a:latin typeface="+mn-lt"/>
                        </a:rPr>
                        <a:t>-</a:t>
                      </a:r>
                    </a:p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aug_medium1-</a:t>
                      </a:r>
                    </a:p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wd_0.1-do_0.0-sd_0.0</a:t>
                      </a:r>
                    </a:p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.npz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391 MiB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--</a:t>
                      </a:r>
                      <a:r>
                        <a:rPr lang="en" sz="1800" b="1" dirty="0">
                          <a:solidFill>
                            <a:srgbClr val="0000FF"/>
                          </a:solidFill>
                          <a:effectLst/>
                          <a:latin typeface="+mn-lt"/>
                        </a:rPr>
                        <a:t>imagenet2012</a:t>
                      </a:r>
                      <a:r>
                        <a:rPr lang="en" sz="1800" dirty="0">
                          <a:effectLst/>
                          <a:latin typeface="+mn-lt"/>
                        </a:rPr>
                        <a:t>-</a:t>
                      </a:r>
                    </a:p>
                    <a:p>
                      <a:pPr algn="ctr"/>
                      <a:r>
                        <a:rPr lang="en" sz="1800" b="1" dirty="0">
                          <a:solidFill>
                            <a:srgbClr val="0000FF"/>
                          </a:solidFill>
                          <a:effectLst/>
                          <a:latin typeface="+mn-lt"/>
                        </a:rPr>
                        <a:t>steps_20k-lr_0.03</a:t>
                      </a:r>
                      <a:r>
                        <a:rPr lang="en" sz="1800" dirty="0">
                          <a:effectLst/>
                          <a:latin typeface="+mn-lt"/>
                        </a:rPr>
                        <a:t>-</a:t>
                      </a:r>
                    </a:p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res_384</a:t>
                      </a:r>
                    </a:p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.npz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>
                          <a:effectLst/>
                          <a:latin typeface="+mn-lt"/>
                        </a:rPr>
                        <a:t>384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dirty="0">
                          <a:effectLst/>
                          <a:latin typeface="+mn-lt"/>
                        </a:rPr>
                        <a:t>138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dirty="0">
                          <a:effectLst/>
                          <a:latin typeface="+mn-lt"/>
                        </a:rPr>
                        <a:t>85.49%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278795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EE4F0090-D585-684E-89E6-3622F636FC30}"/>
              </a:ext>
            </a:extLst>
          </p:cNvPr>
          <p:cNvSpPr txBox="1"/>
          <p:nvPr/>
        </p:nvSpPr>
        <p:spPr>
          <a:xfrm>
            <a:off x="5726243" y="4542443"/>
            <a:ext cx="59895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ore-KR" altLang="en-US" dirty="0"/>
              <a:t>https://github.com/google-research/vision_transformer</a:t>
            </a:r>
          </a:p>
        </p:txBody>
      </p:sp>
    </p:spTree>
    <p:extLst>
      <p:ext uri="{BB962C8B-B14F-4D97-AF65-F5344CB8AC3E}">
        <p14:creationId xmlns:p14="http://schemas.microsoft.com/office/powerpoint/2010/main" val="1402693003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Pre-training &amp; Fine-tuning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ViT paper information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D0A192DD-B125-364C-8C93-F73492087D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0225364"/>
              </p:ext>
            </p:extLst>
          </p:nvPr>
        </p:nvGraphicFramePr>
        <p:xfrm>
          <a:off x="437068" y="2312813"/>
          <a:ext cx="6185305" cy="1480797"/>
        </p:xfrm>
        <a:graphic>
          <a:graphicData uri="http://schemas.openxmlformats.org/drawingml/2006/table">
            <a:tbl>
              <a:tblPr/>
              <a:tblGrid>
                <a:gridCol w="1091929">
                  <a:extLst>
                    <a:ext uri="{9D8B030D-6E8A-4147-A177-3AD203B41FA5}">
                      <a16:colId xmlns:a16="http://schemas.microsoft.com/office/drawing/2014/main" val="3662008533"/>
                    </a:ext>
                  </a:extLst>
                </a:gridCol>
                <a:gridCol w="1697792">
                  <a:extLst>
                    <a:ext uri="{9D8B030D-6E8A-4147-A177-3AD203B41FA5}">
                      <a16:colId xmlns:a16="http://schemas.microsoft.com/office/drawing/2014/main" val="1328237525"/>
                    </a:ext>
                  </a:extLst>
                </a:gridCol>
                <a:gridCol w="1697792">
                  <a:extLst>
                    <a:ext uri="{9D8B030D-6E8A-4147-A177-3AD203B41FA5}">
                      <a16:colId xmlns:a16="http://schemas.microsoft.com/office/drawing/2014/main" val="3707181688"/>
                    </a:ext>
                  </a:extLst>
                </a:gridCol>
                <a:gridCol w="1697792">
                  <a:extLst>
                    <a:ext uri="{9D8B030D-6E8A-4147-A177-3AD203B41FA5}">
                      <a16:colId xmlns:a16="http://schemas.microsoft.com/office/drawing/2014/main" val="4156704488"/>
                    </a:ext>
                  </a:extLst>
                </a:gridCol>
              </a:tblGrid>
              <a:tr h="221868">
                <a:tc>
                  <a:txBody>
                    <a:bodyPr/>
                    <a:lstStyle/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Model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Dataset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b="1" dirty="0">
                          <a:effectLst/>
                          <a:latin typeface="+mn-lt"/>
                        </a:rPr>
                        <a:t>Epochs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Base LR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4860788"/>
                  </a:ext>
                </a:extLst>
              </a:tr>
              <a:tr h="1139943">
                <a:tc>
                  <a:txBody>
                    <a:bodyPr/>
                    <a:lstStyle/>
                    <a:p>
                      <a:pPr algn="ctr"/>
                      <a:r>
                        <a:rPr lang="en" sz="1800" dirty="0" err="1">
                          <a:effectLst/>
                          <a:latin typeface="+mn-lt"/>
                        </a:rPr>
                        <a:t>ViT</a:t>
                      </a:r>
                      <a:r>
                        <a:rPr lang="en" sz="1800" dirty="0">
                          <a:effectLst/>
                          <a:latin typeface="+mn-lt"/>
                        </a:rPr>
                        <a:t>-*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ImageNet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300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0.003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2787953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A3488288-1104-E74D-B8AE-EF8853CC111F}"/>
              </a:ext>
            </a:extLst>
          </p:cNvPr>
          <p:cNvSpPr txBox="1"/>
          <p:nvPr/>
        </p:nvSpPr>
        <p:spPr>
          <a:xfrm>
            <a:off x="437068" y="1893845"/>
            <a:ext cx="1553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[Pre-training]</a:t>
            </a:r>
            <a:endParaRPr kumimoji="1" lang="ko-Kore-KR" altLang="en-US" dirty="0"/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87063FCB-D1AB-7142-922C-30C3D8A532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8827348"/>
              </p:ext>
            </p:extLst>
          </p:nvPr>
        </p:nvGraphicFramePr>
        <p:xfrm>
          <a:off x="437067" y="4741219"/>
          <a:ext cx="9006734" cy="1480797"/>
        </p:xfrm>
        <a:graphic>
          <a:graphicData uri="http://schemas.openxmlformats.org/drawingml/2006/table">
            <a:tbl>
              <a:tblPr/>
              <a:tblGrid>
                <a:gridCol w="1076940">
                  <a:extLst>
                    <a:ext uri="{9D8B030D-6E8A-4147-A177-3AD203B41FA5}">
                      <a16:colId xmlns:a16="http://schemas.microsoft.com/office/drawing/2014/main" val="3662008533"/>
                    </a:ext>
                  </a:extLst>
                </a:gridCol>
                <a:gridCol w="1713875">
                  <a:extLst>
                    <a:ext uri="{9D8B030D-6E8A-4147-A177-3AD203B41FA5}">
                      <a16:colId xmlns:a16="http://schemas.microsoft.com/office/drawing/2014/main" val="1328237525"/>
                    </a:ext>
                  </a:extLst>
                </a:gridCol>
                <a:gridCol w="1713875">
                  <a:extLst>
                    <a:ext uri="{9D8B030D-6E8A-4147-A177-3AD203B41FA5}">
                      <a16:colId xmlns:a16="http://schemas.microsoft.com/office/drawing/2014/main" val="3707181688"/>
                    </a:ext>
                  </a:extLst>
                </a:gridCol>
                <a:gridCol w="1713875">
                  <a:extLst>
                    <a:ext uri="{9D8B030D-6E8A-4147-A177-3AD203B41FA5}">
                      <a16:colId xmlns:a16="http://schemas.microsoft.com/office/drawing/2014/main" val="4156704488"/>
                    </a:ext>
                  </a:extLst>
                </a:gridCol>
                <a:gridCol w="2788169">
                  <a:extLst>
                    <a:ext uri="{9D8B030D-6E8A-4147-A177-3AD203B41FA5}">
                      <a16:colId xmlns:a16="http://schemas.microsoft.com/office/drawing/2014/main" val="212485025"/>
                    </a:ext>
                  </a:extLst>
                </a:gridCol>
              </a:tblGrid>
              <a:tr h="221868">
                <a:tc>
                  <a:txBody>
                    <a:bodyPr/>
                    <a:lstStyle/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Model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Dataset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b="1" dirty="0">
                          <a:effectLst/>
                          <a:latin typeface="+mn-lt"/>
                        </a:rPr>
                        <a:t>Batch size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b="1" dirty="0">
                          <a:effectLst/>
                          <a:latin typeface="+mn-lt"/>
                        </a:rPr>
                        <a:t>Steps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Base LR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4860788"/>
                  </a:ext>
                </a:extLst>
              </a:tr>
              <a:tr h="1139943">
                <a:tc>
                  <a:txBody>
                    <a:bodyPr/>
                    <a:lstStyle/>
                    <a:p>
                      <a:pPr algn="ctr"/>
                      <a:r>
                        <a:rPr lang="en" sz="1800" dirty="0" err="1">
                          <a:effectLst/>
                          <a:latin typeface="+mn-lt"/>
                        </a:rPr>
                        <a:t>ViT</a:t>
                      </a:r>
                      <a:r>
                        <a:rPr lang="en" sz="1800" dirty="0">
                          <a:effectLst/>
                          <a:latin typeface="+mn-lt"/>
                        </a:rPr>
                        <a:t>-*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ImageNet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512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</a:rPr>
                        <a:t>20k</a:t>
                      </a: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{0.003, 0.01, 0.03, 0.06}</a:t>
                      </a:r>
                      <a:endParaRPr lang="en" sz="1800" dirty="0">
                        <a:effectLst/>
                        <a:latin typeface="+mn-lt"/>
                      </a:endParaRPr>
                    </a:p>
                  </a:txBody>
                  <a:tcPr marL="72079" marR="72079" marT="33267" marB="33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278795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8AC7EFF0-8B14-B145-8D72-F6D1349731C4}"/>
              </a:ext>
            </a:extLst>
          </p:cNvPr>
          <p:cNvSpPr txBox="1"/>
          <p:nvPr/>
        </p:nvSpPr>
        <p:spPr>
          <a:xfrm>
            <a:off x="437068" y="4322251"/>
            <a:ext cx="1523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[Fine-tuning]</a:t>
            </a:r>
            <a:endParaRPr kumimoji="1" lang="ko-Kore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3B1F6A-FD3B-5A43-80BE-BE9690BCDE6E}"/>
              </a:ext>
            </a:extLst>
          </p:cNvPr>
          <p:cNvSpPr txBox="1"/>
          <p:nvPr/>
        </p:nvSpPr>
        <p:spPr>
          <a:xfrm>
            <a:off x="6622373" y="3455056"/>
            <a:ext cx="45149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600" dirty="0"/>
              <a:t>* Batch size is 4096 and warmup of 10k steps.</a:t>
            </a:r>
            <a:endParaRPr kumimoji="1" lang="ko-Kore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000809645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Pre-training &amp; Fine-tuning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Vanilla ViT pre-training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논문의 </a:t>
            </a:r>
            <a:r>
              <a:rPr kumimoji="1" lang="en-US" altLang="ko-KR" dirty="0"/>
              <a:t>learning rate</a:t>
            </a:r>
            <a:r>
              <a:rPr kumimoji="1" lang="ko-KR" altLang="en-US" dirty="0"/>
              <a:t>인</a:t>
            </a:r>
            <a:r>
              <a:rPr kumimoji="1" lang="en-US" altLang="ko-KR" dirty="0"/>
              <a:t> </a:t>
            </a:r>
            <a:r>
              <a:rPr lang="en" altLang="ko-Kore-KR" sz="1800" dirty="0">
                <a:effectLst/>
                <a:latin typeface="+mn-lt"/>
              </a:rPr>
              <a:t>0.003</a:t>
            </a:r>
            <a:r>
              <a:rPr lang="ko-KR" altLang="en-US" sz="1800" dirty="0">
                <a:effectLst/>
                <a:latin typeface="+mn-lt"/>
              </a:rPr>
              <a:t>으로 학습 시 </a:t>
            </a:r>
            <a:r>
              <a:rPr lang="en-US" altLang="ko-KR" sz="1800" dirty="0">
                <a:effectLst/>
                <a:latin typeface="+mn-lt"/>
              </a:rPr>
              <a:t>loss</a:t>
            </a:r>
            <a:r>
              <a:rPr lang="ko-KR" altLang="en-US" dirty="0"/>
              <a:t>가 줄어들지 않음</a:t>
            </a:r>
            <a:r>
              <a:rPr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더 낮은 값 </a:t>
            </a:r>
            <a:r>
              <a:rPr kumimoji="1" lang="en-US" altLang="ko-KR" dirty="0"/>
              <a:t>0.0003</a:t>
            </a:r>
            <a:r>
              <a:rPr kumimoji="1" lang="ko-KR" altLang="en-US" dirty="0"/>
              <a:t>으로 학습 진행중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EA305EB-4674-BE4C-A78F-F0218E9E67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103" y="3035774"/>
            <a:ext cx="5753100" cy="3683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A73E273-DDEB-B649-A202-9A579C927AE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10001"/>
          <a:stretch/>
        </p:blipFill>
        <p:spPr>
          <a:xfrm>
            <a:off x="688403" y="3406100"/>
            <a:ext cx="5765800" cy="3429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2E93F53-CEB3-DC49-85EB-55F590DAE1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403" y="3786335"/>
            <a:ext cx="5867400" cy="3429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0FA71B0D-6384-6841-B0FC-7490C1B10CC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113" y="4181560"/>
            <a:ext cx="5854700" cy="3683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6655D7F3-B898-2448-82C1-2206E2D69B7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113" y="5360515"/>
            <a:ext cx="6172200" cy="3302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8EC0036-F162-D042-B253-92E1B7D0863D}"/>
              </a:ext>
            </a:extLst>
          </p:cNvPr>
          <p:cNvSpPr txBox="1"/>
          <p:nvPr/>
        </p:nvSpPr>
        <p:spPr>
          <a:xfrm>
            <a:off x="1978702" y="4437185"/>
            <a:ext cx="2359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.</a:t>
            </a:r>
          </a:p>
          <a:p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.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1EA396BD-DA5E-FD4F-A501-0B7642E503D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113" y="5690715"/>
            <a:ext cx="6375400" cy="3429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1CA5659-88FD-994F-9D49-5727EC1FBF3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7068" y="2993350"/>
            <a:ext cx="5930900" cy="151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901867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Pre-training &amp; Fine-tuning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Vanilla ViT pre-training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논문의 </a:t>
            </a:r>
            <a:r>
              <a:rPr kumimoji="1" lang="en-US" altLang="ko-KR" dirty="0"/>
              <a:t>learning rate</a:t>
            </a:r>
            <a:r>
              <a:rPr kumimoji="1" lang="ko-KR" altLang="en-US" dirty="0"/>
              <a:t>인</a:t>
            </a:r>
            <a:r>
              <a:rPr kumimoji="1" lang="en-US" altLang="ko-KR" dirty="0"/>
              <a:t> </a:t>
            </a:r>
            <a:r>
              <a:rPr lang="en" altLang="ko-Kore-KR" sz="1800" dirty="0">
                <a:effectLst/>
                <a:latin typeface="+mn-lt"/>
              </a:rPr>
              <a:t>0.003</a:t>
            </a:r>
            <a:r>
              <a:rPr lang="ko-KR" altLang="en-US" sz="1800" dirty="0">
                <a:effectLst/>
                <a:latin typeface="+mn-lt"/>
              </a:rPr>
              <a:t>으로 학습 시 </a:t>
            </a:r>
            <a:r>
              <a:rPr lang="en-US" altLang="ko-KR" sz="1800" dirty="0">
                <a:effectLst/>
                <a:latin typeface="+mn-lt"/>
              </a:rPr>
              <a:t>loss</a:t>
            </a:r>
            <a:r>
              <a:rPr lang="ko-KR" altLang="en-US" dirty="0"/>
              <a:t>가 줄어들지 않음</a:t>
            </a:r>
            <a:r>
              <a:rPr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1/10</a:t>
            </a:r>
            <a:r>
              <a:rPr kumimoji="1" lang="ko-KR" altLang="en-US" dirty="0"/>
              <a:t> 낮은 </a:t>
            </a:r>
            <a:r>
              <a:rPr kumimoji="1" lang="en-US" altLang="ko-KR" dirty="0"/>
              <a:t>0.0003</a:t>
            </a:r>
            <a:r>
              <a:rPr kumimoji="1" lang="ko-KR" altLang="en-US" dirty="0"/>
              <a:t>으로 학습 진행중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</a:t>
            </a:r>
            <a:r>
              <a:rPr kumimoji="1" lang="en-US" altLang="ko-KR" dirty="0"/>
              <a:t>1/100</a:t>
            </a:r>
            <a:r>
              <a:rPr kumimoji="1" lang="ko-KR" altLang="en-US" dirty="0"/>
              <a:t> 낮은 </a:t>
            </a:r>
            <a:r>
              <a:rPr kumimoji="1" lang="en-US" altLang="ko-KR" dirty="0"/>
              <a:t>0.00003</a:t>
            </a:r>
            <a:r>
              <a:rPr kumimoji="1" lang="ko-KR" altLang="en-US" dirty="0"/>
              <a:t>으로 학습 진행중</a:t>
            </a:r>
            <a:endParaRPr kumimoji="1" lang="ko-Kore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C26CEC4-5DDC-8141-AD8F-57F73975BA3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764"/>
          <a:stretch/>
        </p:blipFill>
        <p:spPr>
          <a:xfrm>
            <a:off x="437068" y="3019936"/>
            <a:ext cx="5349135" cy="15621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AE44DCD-B8F8-454B-810A-29CA04BF5708}"/>
              </a:ext>
            </a:extLst>
          </p:cNvPr>
          <p:cNvSpPr txBox="1"/>
          <p:nvPr/>
        </p:nvSpPr>
        <p:spPr>
          <a:xfrm>
            <a:off x="1124263" y="3493209"/>
            <a:ext cx="1047979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ko-Kore-KR" sz="1200" b="1" dirty="0">
                <a:solidFill>
                  <a:srgbClr val="0000FF"/>
                </a:solidFill>
              </a:rPr>
              <a:t>0</a:t>
            </a:r>
            <a:r>
              <a:rPr kumimoji="1" lang="ko-KR" altLang="en-US" sz="1200" b="1" dirty="0">
                <a:solidFill>
                  <a:srgbClr val="0000FF"/>
                </a:solidFill>
              </a:rPr>
              <a:t> </a:t>
            </a:r>
            <a:r>
              <a:rPr kumimoji="1" lang="en-US" altLang="ko-KR" sz="1200" b="1" dirty="0">
                <a:solidFill>
                  <a:srgbClr val="0000FF"/>
                </a:solidFill>
              </a:rPr>
              <a:t>(1k steps)</a:t>
            </a:r>
            <a:endParaRPr kumimoji="1" lang="ko-Kore-KR" altLang="en-US" sz="1200" b="1" dirty="0">
              <a:solidFill>
                <a:srgbClr val="0000FF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FE3CF14-061E-3746-A306-7412A8A2F46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513"/>
          <a:stretch/>
        </p:blipFill>
        <p:spPr>
          <a:xfrm>
            <a:off x="437067" y="4729292"/>
            <a:ext cx="5349135" cy="15367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7A1428C-364C-B145-A1C7-447152C51FE1}"/>
              </a:ext>
            </a:extLst>
          </p:cNvPr>
          <p:cNvSpPr txBox="1"/>
          <p:nvPr/>
        </p:nvSpPr>
        <p:spPr>
          <a:xfrm>
            <a:off x="1124263" y="5172107"/>
            <a:ext cx="1047979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ko-Kore-KR" sz="1200" b="1" dirty="0">
                <a:solidFill>
                  <a:srgbClr val="0000FF"/>
                </a:solidFill>
              </a:rPr>
              <a:t>0</a:t>
            </a:r>
            <a:r>
              <a:rPr kumimoji="1" lang="ko-KR" altLang="en-US" sz="1200" b="1" dirty="0">
                <a:solidFill>
                  <a:srgbClr val="0000FF"/>
                </a:solidFill>
              </a:rPr>
              <a:t> </a:t>
            </a:r>
            <a:r>
              <a:rPr kumimoji="1" lang="en-US" altLang="ko-KR" sz="1200" b="1" dirty="0">
                <a:solidFill>
                  <a:srgbClr val="0000FF"/>
                </a:solidFill>
              </a:rPr>
              <a:t>(2k steps)</a:t>
            </a:r>
            <a:endParaRPr kumimoji="1" lang="ko-Kore-KR" altLang="en-US" sz="1200" b="1" dirty="0">
              <a:solidFill>
                <a:srgbClr val="0000FF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39BAA080-AF84-F84E-90C9-71F213B2A53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10"/>
          <a:stretch/>
        </p:blipFill>
        <p:spPr>
          <a:xfrm>
            <a:off x="6096000" y="3058036"/>
            <a:ext cx="5658932" cy="14859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B2A8BCF6-CE2E-5F46-A658-CDCA399EF191}"/>
              </a:ext>
            </a:extLst>
          </p:cNvPr>
          <p:cNvSpPr txBox="1"/>
          <p:nvPr/>
        </p:nvSpPr>
        <p:spPr>
          <a:xfrm>
            <a:off x="6805535" y="3493209"/>
            <a:ext cx="1047979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ko-Kore-KR" sz="1200" b="1" dirty="0">
                <a:solidFill>
                  <a:srgbClr val="0000FF"/>
                </a:solidFill>
              </a:rPr>
              <a:t>0</a:t>
            </a:r>
            <a:r>
              <a:rPr kumimoji="1" lang="ko-KR" altLang="en-US" sz="1200" b="1" dirty="0">
                <a:solidFill>
                  <a:srgbClr val="0000FF"/>
                </a:solidFill>
              </a:rPr>
              <a:t> </a:t>
            </a:r>
            <a:r>
              <a:rPr kumimoji="1" lang="en-US" altLang="ko-KR" sz="1200" b="1" dirty="0">
                <a:solidFill>
                  <a:srgbClr val="0000FF"/>
                </a:solidFill>
              </a:rPr>
              <a:t>(3k steps)</a:t>
            </a:r>
            <a:endParaRPr kumimoji="1" lang="ko-Kore-KR" altLang="en-US" sz="1200" b="1" dirty="0">
              <a:solidFill>
                <a:srgbClr val="0000FF"/>
              </a:solidFill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7DB56AAC-02A9-554B-B044-6B5AB6FB789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81"/>
          <a:stretch/>
        </p:blipFill>
        <p:spPr>
          <a:xfrm>
            <a:off x="6096000" y="4729292"/>
            <a:ext cx="5658932" cy="14986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E3E3F522-EF73-6D4F-A32F-94FA47CB9070}"/>
              </a:ext>
            </a:extLst>
          </p:cNvPr>
          <p:cNvSpPr txBox="1"/>
          <p:nvPr/>
        </p:nvSpPr>
        <p:spPr>
          <a:xfrm>
            <a:off x="6805535" y="5187097"/>
            <a:ext cx="1047979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ko-Kore-KR" sz="1200" b="1" dirty="0">
                <a:solidFill>
                  <a:srgbClr val="0000FF"/>
                </a:solidFill>
              </a:rPr>
              <a:t>0</a:t>
            </a:r>
            <a:r>
              <a:rPr kumimoji="1" lang="ko-KR" altLang="en-US" sz="1200" b="1" dirty="0">
                <a:solidFill>
                  <a:srgbClr val="0000FF"/>
                </a:solidFill>
              </a:rPr>
              <a:t> </a:t>
            </a:r>
            <a:r>
              <a:rPr kumimoji="1" lang="en-US" altLang="ko-KR" sz="1200" b="1" dirty="0">
                <a:solidFill>
                  <a:srgbClr val="0000FF"/>
                </a:solidFill>
              </a:rPr>
              <a:t>(4k steps)</a:t>
            </a:r>
            <a:endParaRPr kumimoji="1" lang="ko-Kore-KR" altLang="en-US" sz="1200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9186825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Pre-training &amp; Fine-tuning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ViT </a:t>
            </a:r>
            <a:r>
              <a:rPr kumimoji="1" lang="en-US" altLang="ko-Kore-KR" sz="2000" b="1" dirty="0" err="1"/>
              <a:t>timm</a:t>
            </a:r>
            <a:r>
              <a:rPr kumimoji="1" lang="en-US" altLang="ko-Kore-KR" sz="2000" b="1" dirty="0"/>
              <a:t> library information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Pre-trained and Fine-tunned model : vit_base_patch16_224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Only pre-trained model(but head is zeros) : vit_base_patch16_224_in21k</a:t>
            </a:r>
            <a:endParaRPr kumimoji="1" lang="ko-Kore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914E0C-EF2F-9146-AFFC-741C42EA80B1}"/>
              </a:ext>
            </a:extLst>
          </p:cNvPr>
          <p:cNvSpPr txBox="1"/>
          <p:nvPr/>
        </p:nvSpPr>
        <p:spPr>
          <a:xfrm>
            <a:off x="5726243" y="5653128"/>
            <a:ext cx="59895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" altLang="ko-Kore-KR" dirty="0"/>
              <a:t>https://</a:t>
            </a:r>
            <a:r>
              <a:rPr lang="en" altLang="ko-Kore-KR" dirty="0" err="1"/>
              <a:t>davidlds.tistory.com</a:t>
            </a:r>
            <a:r>
              <a:rPr lang="en" altLang="ko-Kore-KR" dirty="0"/>
              <a:t>/27</a:t>
            </a:r>
            <a:endParaRPr lang="ko-Kore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8152947-ABF1-1A4F-BFBE-411E1F8EEB75}"/>
              </a:ext>
            </a:extLst>
          </p:cNvPr>
          <p:cNvSpPr txBox="1"/>
          <p:nvPr/>
        </p:nvSpPr>
        <p:spPr>
          <a:xfrm>
            <a:off x="3770617" y="6069724"/>
            <a:ext cx="79451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" altLang="ko-Kore-KR" sz="1800" b="0" i="0" u="none" strike="noStrike" dirty="0">
                <a:solidFill>
                  <a:srgbClr val="000000"/>
                </a:solidFill>
                <a:effectLst/>
                <a:latin typeface="+mj-lt"/>
              </a:rPr>
              <a:t>Ref) pre-training accuracy = 77.91%, fine-tuning accuracy = 84.15%</a:t>
            </a:r>
            <a:endParaRPr lang="ko-Kore-KR" altLang="en-US" dirty="0">
              <a:latin typeface="+mj-lt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4D6E040-0A6A-8F40-A939-64B7D85A2F8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970"/>
          <a:stretch/>
        </p:blipFill>
        <p:spPr>
          <a:xfrm>
            <a:off x="796663" y="4238825"/>
            <a:ext cx="3994551" cy="1091291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F07C9F06-362C-6F42-AB0B-28649650C3D0}"/>
              </a:ext>
            </a:extLst>
          </p:cNvPr>
          <p:cNvSpPr/>
          <p:nvPr/>
        </p:nvSpPr>
        <p:spPr>
          <a:xfrm>
            <a:off x="2934353" y="5128977"/>
            <a:ext cx="616450" cy="190866"/>
          </a:xfrm>
          <a:prstGeom prst="rect">
            <a:avLst/>
          </a:prstGeom>
          <a:noFill/>
          <a:ln w="190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464A2B6C-876A-9541-93EE-B4E8135599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663" y="2878183"/>
            <a:ext cx="3149600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7022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Core Result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821482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2.2. Double-saturating power law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ore-KR" dirty="0"/>
              <a:t>W</a:t>
            </a:r>
            <a:r>
              <a:rPr lang="en" altLang="ko-Kore-KR" dirty="0"/>
              <a:t>e observe “saturation” at both graph</a:t>
            </a:r>
            <a:r>
              <a:rPr lang="en-US" altLang="ko-KR" dirty="0"/>
              <a:t>. Largest models do not tend toward zero error-rate.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This residual error is ”irreducible entropy” of the task.</a:t>
            </a:r>
          </a:p>
          <a:p>
            <a:r>
              <a:rPr kumimoji="1" lang="en-US" altLang="ko-Kore-KR" dirty="0"/>
              <a:t>    This model has fundamental performance ceilings for ImageNet.</a:t>
            </a:r>
          </a:p>
          <a:p>
            <a:endParaRPr kumimoji="1" lang="en-US" altLang="ko-Kore-KR" dirty="0"/>
          </a:p>
          <a:p>
            <a:endParaRPr kumimoji="1" lang="en-US" altLang="ko-Kore-K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C712E34-4597-2544-8C6B-4643628F0A70}"/>
              </a:ext>
            </a:extLst>
          </p:cNvPr>
          <p:cNvSpPr txBox="1"/>
          <p:nvPr/>
        </p:nvSpPr>
        <p:spPr>
          <a:xfrm>
            <a:off x="1323852" y="5854281"/>
            <a:ext cx="99346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600" dirty="0"/>
              <a:t>Finetune error rate : error rate after pre-training and finetune with full dataset.</a:t>
            </a:r>
          </a:p>
          <a:p>
            <a:r>
              <a:rPr kumimoji="1" lang="en-US" altLang="ko-Kore-KR" sz="1600" dirty="0"/>
              <a:t>10-shot error rate : error rate after pre-training and finetune with small dataset 10 times.</a:t>
            </a:r>
            <a:endParaRPr kumimoji="1" lang="ko-Kore-KR" altLang="en-US" sz="1600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9222658B-2DDA-1246-A68F-AA4B6582462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3891" r="23312"/>
          <a:stretch/>
        </p:blipFill>
        <p:spPr>
          <a:xfrm>
            <a:off x="2558004" y="3219815"/>
            <a:ext cx="5658128" cy="2634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431786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Pre-training &amp; Fine-tuning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5109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ViT </a:t>
            </a:r>
            <a:r>
              <a:rPr kumimoji="1" lang="en-US" altLang="ko-Kore-KR" sz="2000" b="1" dirty="0" err="1"/>
              <a:t>timm</a:t>
            </a:r>
            <a:r>
              <a:rPr kumimoji="1" lang="en-US" altLang="ko-Kore-KR" sz="2000" b="1" dirty="0"/>
              <a:t> library information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Only pre-trained model(but head is zeros) : vit_base_patch16_224</a:t>
            </a:r>
            <a:r>
              <a:rPr kumimoji="1" lang="en-US" altLang="ko-Kore-KR" dirty="0">
                <a:solidFill>
                  <a:srgbClr val="0000FF"/>
                </a:solidFill>
              </a:rPr>
              <a:t>_in21k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Lr = 0.003, Batch size = 64, epochs = 8, (160k</a:t>
            </a:r>
            <a:r>
              <a:rPr kumimoji="1" lang="ko-KR" altLang="en-US" dirty="0"/>
              <a:t> </a:t>
            </a:r>
            <a:r>
              <a:rPr kumimoji="1" lang="en-US" altLang="ko-KR" dirty="0"/>
              <a:t>steps) -&gt; Accuracy = 71.18%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Accuracy is lower than 77%. Train the last model with changed Lr(=0.0003).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" altLang="ko-Kore-KR" dirty="0"/>
              <a:t>Lr = 0.0003, Batch size = 64, epochs = 8, (160k steps) -&gt; Accuracy = 76.79%</a:t>
            </a:r>
            <a:endParaRPr kumimoji="1" lang="ko-Kore-KR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ECA3E31-6489-0F4E-8013-A8AD957B06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820" y="2247448"/>
            <a:ext cx="9131015" cy="1046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F79F797-F805-2340-836E-B3FC61C2FCB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774"/>
          <a:stretch/>
        </p:blipFill>
        <p:spPr>
          <a:xfrm>
            <a:off x="793820" y="4132753"/>
            <a:ext cx="3699515" cy="1036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782719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Augmentation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Code(positive augmentation)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Cutout augmentation </a:t>
            </a:r>
            <a:r>
              <a:rPr kumimoji="1" lang="ko-KR" altLang="en-US" dirty="0"/>
              <a:t>소스코드 참고하여 </a:t>
            </a:r>
            <a:r>
              <a:rPr kumimoji="1" lang="en" altLang="ko-KR" dirty="0"/>
              <a:t>positive</a:t>
            </a:r>
            <a:r>
              <a:rPr kumimoji="1" lang="ko-KR" altLang="en-US" dirty="0"/>
              <a:t> </a:t>
            </a:r>
            <a:r>
              <a:rPr kumimoji="1" lang="en" altLang="ko-KR" dirty="0"/>
              <a:t>patch-based</a:t>
            </a:r>
            <a:r>
              <a:rPr kumimoji="1" lang="ko-KR" altLang="en-US" dirty="0"/>
              <a:t> </a:t>
            </a:r>
            <a:r>
              <a:rPr kumimoji="1" lang="en" altLang="ko-KR" dirty="0"/>
              <a:t>shuffle</a:t>
            </a:r>
            <a:r>
              <a:rPr kumimoji="1" lang="ko-KR" altLang="en-US" dirty="0"/>
              <a:t> </a:t>
            </a:r>
            <a:r>
              <a:rPr kumimoji="1" lang="en-US" altLang="ko-KR" dirty="0"/>
              <a:t>augmentation</a:t>
            </a:r>
            <a:r>
              <a:rPr kumimoji="1" lang="ko-KR" altLang="en-US" dirty="0"/>
              <a:t> 구현함</a:t>
            </a:r>
            <a:r>
              <a:rPr kumimoji="1" lang="en-US" altLang="ko-KR" dirty="0"/>
              <a:t>.</a:t>
            </a:r>
            <a:endParaRPr kumimoji="1" lang="en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E180040-70A4-AB49-918D-2FC89414D7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2435245"/>
            <a:ext cx="4343400" cy="36576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9858B03-D0A2-1C40-985C-4CE3EAB68F1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200"/>
          <a:stretch/>
        </p:blipFill>
        <p:spPr>
          <a:xfrm>
            <a:off x="5199918" y="2435245"/>
            <a:ext cx="6555014" cy="256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279613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Augmentation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8954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Code(negative augmentation)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Negative loss regularization </a:t>
            </a:r>
            <a:r>
              <a:rPr kumimoji="1" lang="ko-KR" altLang="en-US" dirty="0"/>
              <a:t>소스코드 참고하여 </a:t>
            </a:r>
            <a:r>
              <a:rPr kumimoji="1" lang="en" altLang="ko-KR" dirty="0"/>
              <a:t>negative</a:t>
            </a:r>
            <a:r>
              <a:rPr kumimoji="1" lang="ko-KR" altLang="en-US" dirty="0"/>
              <a:t> </a:t>
            </a:r>
            <a:r>
              <a:rPr kumimoji="1" lang="en" altLang="ko-KR" dirty="0"/>
              <a:t>patch-based</a:t>
            </a:r>
            <a:r>
              <a:rPr kumimoji="1" lang="ko-KR" altLang="en-US" dirty="0"/>
              <a:t> </a:t>
            </a:r>
            <a:r>
              <a:rPr kumimoji="1" lang="en" altLang="ko-KR" dirty="0"/>
              <a:t>shuffle</a:t>
            </a:r>
            <a:r>
              <a:rPr kumimoji="1" lang="ko-KR" altLang="en-US" dirty="0"/>
              <a:t> </a:t>
            </a:r>
            <a:r>
              <a:rPr kumimoji="1" lang="en-US" altLang="ko-KR" dirty="0"/>
              <a:t>augmentation</a:t>
            </a:r>
            <a:r>
              <a:rPr kumimoji="1" lang="ko-KR" altLang="en-US" dirty="0"/>
              <a:t> 구현함</a:t>
            </a:r>
            <a:r>
              <a:rPr kumimoji="1" lang="en-US" altLang="ko-KR" dirty="0"/>
              <a:t>.</a:t>
            </a:r>
            <a:endParaRPr kumimoji="1" lang="en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2A95CE8-986C-2740-A66D-A81234A6E2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48" y="2526113"/>
            <a:ext cx="5652372" cy="3444414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579357C5-3513-E14A-9486-8A2546CBB05B}"/>
              </a:ext>
            </a:extLst>
          </p:cNvPr>
          <p:cNvSpPr/>
          <p:nvPr/>
        </p:nvSpPr>
        <p:spPr>
          <a:xfrm>
            <a:off x="856901" y="3275961"/>
            <a:ext cx="2545867" cy="450700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BE7E93F-D4CC-494B-86F7-8BABF2DDF5F3}"/>
              </a:ext>
            </a:extLst>
          </p:cNvPr>
          <p:cNvSpPr/>
          <p:nvPr/>
        </p:nvSpPr>
        <p:spPr>
          <a:xfrm>
            <a:off x="856901" y="4925704"/>
            <a:ext cx="4894147" cy="283988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E423EA7-490F-DA46-AFD6-96614F10D5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4829" y="2526114"/>
            <a:ext cx="3024338" cy="118851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5DF43D70-2F7C-874A-86CE-60756627FA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4829" y="3879231"/>
            <a:ext cx="6188529" cy="2091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02502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Augmentation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895496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Code(negative augmentation)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Batch </a:t>
            </a:r>
            <a:r>
              <a:rPr kumimoji="1" lang="ko-KR" altLang="en-US" dirty="0"/>
              <a:t>단위로 </a:t>
            </a:r>
            <a:r>
              <a:rPr kumimoji="1" lang="en-US" altLang="ko-KR" dirty="0"/>
              <a:t>transform </a:t>
            </a:r>
            <a:r>
              <a:rPr kumimoji="1" lang="ko-KR" altLang="en-US" dirty="0"/>
              <a:t>되는 것이 아니라</a:t>
            </a:r>
            <a:r>
              <a:rPr kumimoji="1" lang="en-US" altLang="ko-KR" dirty="0"/>
              <a:t>,</a:t>
            </a:r>
            <a:r>
              <a:rPr kumimoji="1" lang="ko-KR" altLang="en-US" dirty="0"/>
              <a:t> 이미지 단위로 </a:t>
            </a:r>
            <a:r>
              <a:rPr kumimoji="1" lang="en-US" altLang="ko-KR" dirty="0"/>
              <a:t>transform </a:t>
            </a:r>
            <a:r>
              <a:rPr kumimoji="1" lang="ko-KR" altLang="en-US" dirty="0"/>
              <a:t>되도록 변경</a:t>
            </a:r>
            <a:r>
              <a:rPr kumimoji="1"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Loss</a:t>
            </a:r>
            <a:r>
              <a:rPr kumimoji="1" lang="ko-KR" altLang="en-US" dirty="0"/>
              <a:t> 계산 시 </a:t>
            </a:r>
            <a:r>
              <a:rPr kumimoji="1" lang="en-US" altLang="ko-KR" dirty="0"/>
              <a:t>batch size</a:t>
            </a:r>
            <a:r>
              <a:rPr kumimoji="1" lang="ko-KR" altLang="en-US" dirty="0"/>
              <a:t>를 나누지 않았던 오류 수정</a:t>
            </a:r>
            <a:r>
              <a:rPr kumimoji="1" lang="en-US" altLang="ko-KR" dirty="0"/>
              <a:t>.</a:t>
            </a:r>
            <a:endParaRPr kumimoji="1" lang="en" altLang="ko-KR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6F18E56-BDDF-E14E-A7B5-CAA83D8450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404" y="3328827"/>
            <a:ext cx="3560394" cy="3110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941B2EED-934C-1643-A6B0-A03C9E3437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0745" y="3328827"/>
            <a:ext cx="6495700" cy="3110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FA505B41-068C-F741-ADEE-0AA296F1B65B}"/>
              </a:ext>
            </a:extLst>
          </p:cNvPr>
          <p:cNvSpPr/>
          <p:nvPr/>
        </p:nvSpPr>
        <p:spPr>
          <a:xfrm>
            <a:off x="1160757" y="5229547"/>
            <a:ext cx="3257945" cy="1158138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848B43D-4C34-1142-9163-6C3355A8D44E}"/>
              </a:ext>
            </a:extLst>
          </p:cNvPr>
          <p:cNvSpPr/>
          <p:nvPr/>
        </p:nvSpPr>
        <p:spPr>
          <a:xfrm>
            <a:off x="5474190" y="4883941"/>
            <a:ext cx="4245163" cy="1249731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63727538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Augmentation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8954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Code(negative augmentation)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Loss</a:t>
            </a:r>
            <a:r>
              <a:rPr kumimoji="1" lang="ko-KR" altLang="en-US" dirty="0"/>
              <a:t> 계산 시 </a:t>
            </a:r>
            <a:r>
              <a:rPr kumimoji="1" lang="en-US" altLang="ko-KR" dirty="0"/>
              <a:t>batch size</a:t>
            </a:r>
            <a:r>
              <a:rPr kumimoji="1" lang="ko-KR" altLang="en-US" dirty="0"/>
              <a:t>를 나누는 값 </a:t>
            </a:r>
            <a:r>
              <a:rPr kumimoji="1" lang="en-US" altLang="ko-KR" dirty="0"/>
              <a:t>2</a:t>
            </a:r>
            <a:r>
              <a:rPr kumimoji="1" lang="ko-KR" altLang="en-US" dirty="0"/>
              <a:t>차 수정</a:t>
            </a:r>
            <a:r>
              <a:rPr kumimoji="1" lang="en-US" altLang="ko-KR" dirty="0"/>
              <a:t>.</a:t>
            </a:r>
            <a:endParaRPr kumimoji="1" lang="en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C706EF1-7FC5-AD4B-AD20-8ABEE13C2A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5650" y="3048156"/>
            <a:ext cx="8140700" cy="33909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EE1CFB3E-CB0B-7A47-86AB-D88ECC113C80}"/>
              </a:ext>
            </a:extLst>
          </p:cNvPr>
          <p:cNvSpPr/>
          <p:nvPr/>
        </p:nvSpPr>
        <p:spPr>
          <a:xfrm>
            <a:off x="2422765" y="5834739"/>
            <a:ext cx="7430152" cy="308722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28830701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Augmentation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8954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Result (Accuracy)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R" dirty="0"/>
          </a:p>
        </p:txBody>
      </p:sp>
      <p:graphicFrame>
        <p:nvGraphicFramePr>
          <p:cNvPr id="3" name="표 4">
            <a:extLst>
              <a:ext uri="{FF2B5EF4-FFF2-40B4-BE49-F238E27FC236}">
                <a16:creationId xmlns:a16="http://schemas.microsoft.com/office/drawing/2014/main" id="{B0DE2583-D2BF-A041-8609-F5A1D11208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3253121"/>
              </p:ext>
            </p:extLst>
          </p:nvPr>
        </p:nvGraphicFramePr>
        <p:xfrm>
          <a:off x="428699" y="4955696"/>
          <a:ext cx="11334599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5943">
                  <a:extLst>
                    <a:ext uri="{9D8B030D-6E8A-4147-A177-3AD203B41FA5}">
                      <a16:colId xmlns:a16="http://schemas.microsoft.com/office/drawing/2014/main" val="1764189527"/>
                    </a:ext>
                  </a:extLst>
                </a:gridCol>
                <a:gridCol w="792388">
                  <a:extLst>
                    <a:ext uri="{9D8B030D-6E8A-4147-A177-3AD203B41FA5}">
                      <a16:colId xmlns:a16="http://schemas.microsoft.com/office/drawing/2014/main" val="951021028"/>
                    </a:ext>
                  </a:extLst>
                </a:gridCol>
                <a:gridCol w="792388">
                  <a:extLst>
                    <a:ext uri="{9D8B030D-6E8A-4147-A177-3AD203B41FA5}">
                      <a16:colId xmlns:a16="http://schemas.microsoft.com/office/drawing/2014/main" val="2425601812"/>
                    </a:ext>
                  </a:extLst>
                </a:gridCol>
                <a:gridCol w="792388">
                  <a:extLst>
                    <a:ext uri="{9D8B030D-6E8A-4147-A177-3AD203B41FA5}">
                      <a16:colId xmlns:a16="http://schemas.microsoft.com/office/drawing/2014/main" val="824254609"/>
                    </a:ext>
                  </a:extLst>
                </a:gridCol>
                <a:gridCol w="792388">
                  <a:extLst>
                    <a:ext uri="{9D8B030D-6E8A-4147-A177-3AD203B41FA5}">
                      <a16:colId xmlns:a16="http://schemas.microsoft.com/office/drawing/2014/main" val="1319393408"/>
                    </a:ext>
                  </a:extLst>
                </a:gridCol>
                <a:gridCol w="792388">
                  <a:extLst>
                    <a:ext uri="{9D8B030D-6E8A-4147-A177-3AD203B41FA5}">
                      <a16:colId xmlns:a16="http://schemas.microsoft.com/office/drawing/2014/main" val="4259536532"/>
                    </a:ext>
                  </a:extLst>
                </a:gridCol>
                <a:gridCol w="792388">
                  <a:extLst>
                    <a:ext uri="{9D8B030D-6E8A-4147-A177-3AD203B41FA5}">
                      <a16:colId xmlns:a16="http://schemas.microsoft.com/office/drawing/2014/main" val="3256174710"/>
                    </a:ext>
                  </a:extLst>
                </a:gridCol>
                <a:gridCol w="792388">
                  <a:extLst>
                    <a:ext uri="{9D8B030D-6E8A-4147-A177-3AD203B41FA5}">
                      <a16:colId xmlns:a16="http://schemas.microsoft.com/office/drawing/2014/main" val="680122752"/>
                    </a:ext>
                  </a:extLst>
                </a:gridCol>
                <a:gridCol w="792388">
                  <a:extLst>
                    <a:ext uri="{9D8B030D-6E8A-4147-A177-3AD203B41FA5}">
                      <a16:colId xmlns:a16="http://schemas.microsoft.com/office/drawing/2014/main" val="2176545408"/>
                    </a:ext>
                  </a:extLst>
                </a:gridCol>
                <a:gridCol w="792388">
                  <a:extLst>
                    <a:ext uri="{9D8B030D-6E8A-4147-A177-3AD203B41FA5}">
                      <a16:colId xmlns:a16="http://schemas.microsoft.com/office/drawing/2014/main" val="314987221"/>
                    </a:ext>
                  </a:extLst>
                </a:gridCol>
                <a:gridCol w="792388">
                  <a:extLst>
                    <a:ext uri="{9D8B030D-6E8A-4147-A177-3AD203B41FA5}">
                      <a16:colId xmlns:a16="http://schemas.microsoft.com/office/drawing/2014/main" val="1311897080"/>
                    </a:ext>
                  </a:extLst>
                </a:gridCol>
                <a:gridCol w="792388">
                  <a:extLst>
                    <a:ext uri="{9D8B030D-6E8A-4147-A177-3AD203B41FA5}">
                      <a16:colId xmlns:a16="http://schemas.microsoft.com/office/drawing/2014/main" val="1456023826"/>
                    </a:ext>
                  </a:extLst>
                </a:gridCol>
                <a:gridCol w="792388">
                  <a:extLst>
                    <a:ext uri="{9D8B030D-6E8A-4147-A177-3AD203B41FA5}">
                      <a16:colId xmlns:a16="http://schemas.microsoft.com/office/drawing/2014/main" val="23979955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1" dirty="0">
                          <a:solidFill>
                            <a:schemeClr val="tx1"/>
                          </a:solidFill>
                        </a:rPr>
                        <a:t>Augmentation</a:t>
                      </a:r>
                      <a:endParaRPr lang="ko-Kore-KR" alt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ore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ore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ore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ore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ore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ore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ore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ore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ko-Kore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ko-Kore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dirty="0">
                          <a:solidFill>
                            <a:schemeClr val="tx1"/>
                          </a:solidFill>
                        </a:rPr>
                        <a:t>11</a:t>
                      </a:r>
                      <a:endParaRPr lang="ko-Kore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dirty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ko-Kore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1592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dirty="0">
                          <a:solidFill>
                            <a:schemeClr val="tx1"/>
                          </a:solidFill>
                        </a:rPr>
                        <a:t>Non</a:t>
                      </a:r>
                      <a:endParaRPr lang="ko-Kore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73.96%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75.41%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76.04%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76.63%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76.92%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77.30%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77.88%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78.04%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77.96%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78.48%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rgbClr val="0000FF"/>
                          </a:solidFill>
                        </a:rPr>
                        <a:t>78.83%</a:t>
                      </a:r>
                      <a:endParaRPr lang="ko-Kore-KR" altLang="en-US" sz="1400" b="0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78.83%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18151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dirty="0">
                          <a:solidFill>
                            <a:schemeClr val="tx1"/>
                          </a:solidFill>
                        </a:rPr>
                        <a:t>Negative</a:t>
                      </a:r>
                      <a:endParaRPr lang="ko-Kore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71.83%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73.46%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74.11%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75.07%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76.20%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76.25%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77.02%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77.36%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77.86%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78.01%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78.29%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rgbClr val="0000FF"/>
                          </a:solidFill>
                        </a:rPr>
                        <a:t>78.53%</a:t>
                      </a:r>
                      <a:endParaRPr lang="ko-Kore-KR" altLang="en-US" sz="1400" b="0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6837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dirty="0">
                          <a:solidFill>
                            <a:schemeClr val="tx1"/>
                          </a:solidFill>
                        </a:rPr>
                        <a:t>Positive</a:t>
                      </a:r>
                      <a:endParaRPr lang="ko-Kore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73.46%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74.98%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75.70%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76.16%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76.64%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77.06%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77.40%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77.71%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78.24%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78.28%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78.65%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rgbClr val="0000FF"/>
                          </a:solidFill>
                        </a:rPr>
                        <a:t>78.43%</a:t>
                      </a:r>
                      <a:endParaRPr lang="ko-Kore-KR" altLang="en-US" sz="1400" b="0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0189030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29F85785-E250-E145-88C1-C4BEE9CDCDA9}"/>
              </a:ext>
            </a:extLst>
          </p:cNvPr>
          <p:cNvSpPr txBox="1"/>
          <p:nvPr/>
        </p:nvSpPr>
        <p:spPr>
          <a:xfrm>
            <a:off x="349322" y="4596594"/>
            <a:ext cx="25466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600" dirty="0"/>
              <a:t>[Accuracy of each epoch]</a:t>
            </a:r>
            <a:endParaRPr kumimoji="1" lang="ko-Kore-KR" altLang="en-US" sz="16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40763C4-A5D3-E74D-95E7-F50850A4C7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9723" y="1662938"/>
            <a:ext cx="5356360" cy="2913108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11" name="표 11">
            <a:extLst>
              <a:ext uri="{FF2B5EF4-FFF2-40B4-BE49-F238E27FC236}">
                <a16:creationId xmlns:a16="http://schemas.microsoft.com/office/drawing/2014/main" id="{1E5DF1E9-86A6-AB4C-80F3-741368CDE5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6702948"/>
              </p:ext>
            </p:extLst>
          </p:nvPr>
        </p:nvGraphicFramePr>
        <p:xfrm>
          <a:off x="8350606" y="1681192"/>
          <a:ext cx="1615326" cy="28948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7663">
                  <a:extLst>
                    <a:ext uri="{9D8B030D-6E8A-4147-A177-3AD203B41FA5}">
                      <a16:colId xmlns:a16="http://schemas.microsoft.com/office/drawing/2014/main" val="1788960960"/>
                    </a:ext>
                  </a:extLst>
                </a:gridCol>
                <a:gridCol w="807663">
                  <a:extLst>
                    <a:ext uri="{9D8B030D-6E8A-4147-A177-3AD203B41FA5}">
                      <a16:colId xmlns:a16="http://schemas.microsoft.com/office/drawing/2014/main" val="2845191800"/>
                    </a:ext>
                  </a:extLst>
                </a:gridCol>
              </a:tblGrid>
              <a:tr h="222681">
                <a:tc>
                  <a:txBody>
                    <a:bodyPr/>
                    <a:lstStyle/>
                    <a:p>
                      <a:pPr algn="ctr" rtl="0" fontAlgn="b"/>
                      <a:r>
                        <a:rPr lang="en" sz="1100" b="0" dirty="0">
                          <a:solidFill>
                            <a:schemeClr val="tx1"/>
                          </a:solidFill>
                          <a:effectLst/>
                        </a:rPr>
                        <a:t>epoch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" sz="1100" b="0">
                          <a:solidFill>
                            <a:schemeClr val="tx1"/>
                          </a:solidFill>
                          <a:effectLst/>
                        </a:rPr>
                        <a:t>lr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2924663"/>
                  </a:ext>
                </a:extLst>
              </a:tr>
              <a:tr h="22268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ore-KR" sz="1100" b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" sz="1100" b="0">
                          <a:solidFill>
                            <a:schemeClr val="tx1"/>
                          </a:solidFill>
                          <a:effectLst/>
                        </a:rPr>
                        <a:t>3.00E-04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4562679"/>
                  </a:ext>
                </a:extLst>
              </a:tr>
              <a:tr h="22268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ore-KR" sz="1100" b="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" sz="1100" b="0">
                          <a:solidFill>
                            <a:schemeClr val="tx1"/>
                          </a:solidFill>
                          <a:effectLst/>
                        </a:rPr>
                        <a:t>2.95E-04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4065110"/>
                  </a:ext>
                </a:extLst>
              </a:tr>
              <a:tr h="22268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ore-KR" sz="1100" b="0" dirty="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" sz="1100" b="0">
                          <a:solidFill>
                            <a:schemeClr val="tx1"/>
                          </a:solidFill>
                          <a:effectLst/>
                        </a:rPr>
                        <a:t>2.80E-04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3531303"/>
                  </a:ext>
                </a:extLst>
              </a:tr>
              <a:tr h="22268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ore-KR" sz="1100" b="0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" sz="1100" b="0">
                          <a:solidFill>
                            <a:schemeClr val="tx1"/>
                          </a:solidFill>
                          <a:effectLst/>
                        </a:rPr>
                        <a:t>2.56E-04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236512"/>
                  </a:ext>
                </a:extLst>
              </a:tr>
              <a:tr h="22268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ore-KR" sz="1100" b="0"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" sz="1100" b="0">
                          <a:solidFill>
                            <a:schemeClr val="tx1"/>
                          </a:solidFill>
                          <a:effectLst/>
                        </a:rPr>
                        <a:t>2.25E-04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1842787"/>
                  </a:ext>
                </a:extLst>
              </a:tr>
              <a:tr h="22268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ore-KR" sz="1100" b="0">
                          <a:solidFill>
                            <a:schemeClr val="tx1"/>
                          </a:solidFill>
                          <a:effectLst/>
                        </a:rPr>
                        <a:t>6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" sz="1100" b="0">
                          <a:solidFill>
                            <a:schemeClr val="tx1"/>
                          </a:solidFill>
                          <a:effectLst/>
                        </a:rPr>
                        <a:t>1.89E-04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6384640"/>
                  </a:ext>
                </a:extLst>
              </a:tr>
              <a:tr h="22268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ore-KR" sz="1100" b="0">
                          <a:solidFill>
                            <a:schemeClr val="tx1"/>
                          </a:solidFill>
                          <a:effectLst/>
                        </a:rPr>
                        <a:t>7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" sz="1100" b="0">
                          <a:solidFill>
                            <a:schemeClr val="tx1"/>
                          </a:solidFill>
                          <a:effectLst/>
                        </a:rPr>
                        <a:t>1.50E-04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0812307"/>
                  </a:ext>
                </a:extLst>
              </a:tr>
              <a:tr h="22268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ore-KR" sz="1100" b="0">
                          <a:solidFill>
                            <a:schemeClr val="tx1"/>
                          </a:solidFill>
                          <a:effectLst/>
                        </a:rPr>
                        <a:t>8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" sz="1100" b="0">
                          <a:solidFill>
                            <a:schemeClr val="tx1"/>
                          </a:solidFill>
                          <a:effectLst/>
                        </a:rPr>
                        <a:t>1.11E-04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8393943"/>
                  </a:ext>
                </a:extLst>
              </a:tr>
              <a:tr h="22268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ore-KR" sz="1100" b="0">
                          <a:solidFill>
                            <a:schemeClr val="tx1"/>
                          </a:solidFill>
                          <a:effectLst/>
                        </a:rPr>
                        <a:t>9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" sz="1100" b="0">
                          <a:solidFill>
                            <a:schemeClr val="tx1"/>
                          </a:solidFill>
                          <a:effectLst/>
                        </a:rPr>
                        <a:t>7.50E-05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0353275"/>
                  </a:ext>
                </a:extLst>
              </a:tr>
              <a:tr h="22268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ore-KR" sz="1100" b="0">
                          <a:solidFill>
                            <a:schemeClr val="tx1"/>
                          </a:solidFill>
                          <a:effectLst/>
                        </a:rPr>
                        <a:t>10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" sz="1100" b="0">
                          <a:solidFill>
                            <a:schemeClr val="tx1"/>
                          </a:solidFill>
                          <a:effectLst/>
                        </a:rPr>
                        <a:t>4.39E-05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6025423"/>
                  </a:ext>
                </a:extLst>
              </a:tr>
              <a:tr h="22268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ore-KR" sz="1100" b="0">
                          <a:solidFill>
                            <a:schemeClr val="tx1"/>
                          </a:solidFill>
                          <a:effectLst/>
                        </a:rPr>
                        <a:t>11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" sz="1100" b="0">
                          <a:solidFill>
                            <a:schemeClr val="tx1"/>
                          </a:solidFill>
                          <a:effectLst/>
                        </a:rPr>
                        <a:t>2.01E-05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4290490"/>
                  </a:ext>
                </a:extLst>
              </a:tr>
              <a:tr h="22268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ore-KR" sz="1100" b="0">
                          <a:solidFill>
                            <a:schemeClr val="tx1"/>
                          </a:solidFill>
                          <a:effectLst/>
                        </a:rPr>
                        <a:t>12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" sz="1100" b="0" dirty="0">
                          <a:solidFill>
                            <a:schemeClr val="tx1"/>
                          </a:solidFill>
                          <a:effectLst/>
                        </a:rPr>
                        <a:t>5.11E-06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1773137"/>
                  </a:ext>
                </a:extLst>
              </a:tr>
            </a:tbl>
          </a:graphicData>
        </a:graphic>
      </p:graphicFrame>
      <p:pic>
        <p:nvPicPr>
          <p:cNvPr id="1026" name="Picture 2">
            <a:extLst>
              <a:ext uri="{FF2B5EF4-FFF2-40B4-BE49-F238E27FC236}">
                <a16:creationId xmlns:a16="http://schemas.microsoft.com/office/drawing/2014/main" id="{F9D380B8-1F84-5A41-9BCE-81BA1003E0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5532" y="327839"/>
            <a:ext cx="4470400" cy="87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0982278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Augmentation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8954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Result (Accuracy)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R" dirty="0"/>
          </a:p>
        </p:txBody>
      </p:sp>
      <p:graphicFrame>
        <p:nvGraphicFramePr>
          <p:cNvPr id="3" name="표 4">
            <a:extLst>
              <a:ext uri="{FF2B5EF4-FFF2-40B4-BE49-F238E27FC236}">
                <a16:creationId xmlns:a16="http://schemas.microsoft.com/office/drawing/2014/main" id="{B0DE2583-D2BF-A041-8609-F5A1D11208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1735829"/>
              </p:ext>
            </p:extLst>
          </p:nvPr>
        </p:nvGraphicFramePr>
        <p:xfrm>
          <a:off x="428699" y="4955696"/>
          <a:ext cx="11334599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5943">
                  <a:extLst>
                    <a:ext uri="{9D8B030D-6E8A-4147-A177-3AD203B41FA5}">
                      <a16:colId xmlns:a16="http://schemas.microsoft.com/office/drawing/2014/main" val="1764189527"/>
                    </a:ext>
                  </a:extLst>
                </a:gridCol>
                <a:gridCol w="792388">
                  <a:extLst>
                    <a:ext uri="{9D8B030D-6E8A-4147-A177-3AD203B41FA5}">
                      <a16:colId xmlns:a16="http://schemas.microsoft.com/office/drawing/2014/main" val="951021028"/>
                    </a:ext>
                  </a:extLst>
                </a:gridCol>
                <a:gridCol w="792388">
                  <a:extLst>
                    <a:ext uri="{9D8B030D-6E8A-4147-A177-3AD203B41FA5}">
                      <a16:colId xmlns:a16="http://schemas.microsoft.com/office/drawing/2014/main" val="2425601812"/>
                    </a:ext>
                  </a:extLst>
                </a:gridCol>
                <a:gridCol w="792388">
                  <a:extLst>
                    <a:ext uri="{9D8B030D-6E8A-4147-A177-3AD203B41FA5}">
                      <a16:colId xmlns:a16="http://schemas.microsoft.com/office/drawing/2014/main" val="824254609"/>
                    </a:ext>
                  </a:extLst>
                </a:gridCol>
                <a:gridCol w="792388">
                  <a:extLst>
                    <a:ext uri="{9D8B030D-6E8A-4147-A177-3AD203B41FA5}">
                      <a16:colId xmlns:a16="http://schemas.microsoft.com/office/drawing/2014/main" val="1319393408"/>
                    </a:ext>
                  </a:extLst>
                </a:gridCol>
                <a:gridCol w="792388">
                  <a:extLst>
                    <a:ext uri="{9D8B030D-6E8A-4147-A177-3AD203B41FA5}">
                      <a16:colId xmlns:a16="http://schemas.microsoft.com/office/drawing/2014/main" val="4259536532"/>
                    </a:ext>
                  </a:extLst>
                </a:gridCol>
                <a:gridCol w="792388">
                  <a:extLst>
                    <a:ext uri="{9D8B030D-6E8A-4147-A177-3AD203B41FA5}">
                      <a16:colId xmlns:a16="http://schemas.microsoft.com/office/drawing/2014/main" val="3256174710"/>
                    </a:ext>
                  </a:extLst>
                </a:gridCol>
                <a:gridCol w="792388">
                  <a:extLst>
                    <a:ext uri="{9D8B030D-6E8A-4147-A177-3AD203B41FA5}">
                      <a16:colId xmlns:a16="http://schemas.microsoft.com/office/drawing/2014/main" val="680122752"/>
                    </a:ext>
                  </a:extLst>
                </a:gridCol>
                <a:gridCol w="792388">
                  <a:extLst>
                    <a:ext uri="{9D8B030D-6E8A-4147-A177-3AD203B41FA5}">
                      <a16:colId xmlns:a16="http://schemas.microsoft.com/office/drawing/2014/main" val="2176545408"/>
                    </a:ext>
                  </a:extLst>
                </a:gridCol>
                <a:gridCol w="792388">
                  <a:extLst>
                    <a:ext uri="{9D8B030D-6E8A-4147-A177-3AD203B41FA5}">
                      <a16:colId xmlns:a16="http://schemas.microsoft.com/office/drawing/2014/main" val="314987221"/>
                    </a:ext>
                  </a:extLst>
                </a:gridCol>
                <a:gridCol w="792388">
                  <a:extLst>
                    <a:ext uri="{9D8B030D-6E8A-4147-A177-3AD203B41FA5}">
                      <a16:colId xmlns:a16="http://schemas.microsoft.com/office/drawing/2014/main" val="1311897080"/>
                    </a:ext>
                  </a:extLst>
                </a:gridCol>
                <a:gridCol w="792388">
                  <a:extLst>
                    <a:ext uri="{9D8B030D-6E8A-4147-A177-3AD203B41FA5}">
                      <a16:colId xmlns:a16="http://schemas.microsoft.com/office/drawing/2014/main" val="1456023826"/>
                    </a:ext>
                  </a:extLst>
                </a:gridCol>
                <a:gridCol w="792388">
                  <a:extLst>
                    <a:ext uri="{9D8B030D-6E8A-4147-A177-3AD203B41FA5}">
                      <a16:colId xmlns:a16="http://schemas.microsoft.com/office/drawing/2014/main" val="23979955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1" dirty="0">
                          <a:solidFill>
                            <a:schemeClr val="tx1"/>
                          </a:solidFill>
                        </a:rPr>
                        <a:t>Augmentation</a:t>
                      </a:r>
                      <a:endParaRPr lang="ko-Kore-KR" alt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ore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ore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ore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ore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ore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ore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ore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ore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ko-Kore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ko-Kore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dirty="0">
                          <a:solidFill>
                            <a:schemeClr val="tx1"/>
                          </a:solidFill>
                        </a:rPr>
                        <a:t>11</a:t>
                      </a:r>
                      <a:endParaRPr lang="ko-Kore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dirty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ko-Kore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1592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dirty="0">
                          <a:solidFill>
                            <a:schemeClr val="tx1"/>
                          </a:solidFill>
                        </a:rPr>
                        <a:t>Non</a:t>
                      </a:r>
                      <a:endParaRPr lang="ko-Kore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73.95%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75.58%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75.90%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76.01%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76.33%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76.69%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400" b="0" dirty="0">
                          <a:solidFill>
                            <a:srgbClr val="0000FF"/>
                          </a:solidFill>
                        </a:rPr>
                        <a:t>77.05%</a:t>
                      </a:r>
                      <a:endParaRPr lang="ko-Kore-KR" altLang="en-US" sz="1400" b="0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76.67%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76.72%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76.88%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77.09%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76.83%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18151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dirty="0">
                          <a:solidFill>
                            <a:schemeClr val="tx1"/>
                          </a:solidFill>
                        </a:rPr>
                        <a:t>Negative</a:t>
                      </a:r>
                      <a:endParaRPr lang="ko-Kore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71.76%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73.26%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74.53%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74.93%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74.97%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75.22%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75.51%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75.56%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rgbClr val="0000FF"/>
                          </a:solidFill>
                        </a:rPr>
                        <a:t>75.77%</a:t>
                      </a:r>
                      <a:endParaRPr lang="ko-Kore-KR" altLang="en-US" sz="1400" b="0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75.67%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75.69%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75.63%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6837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dirty="0">
                          <a:solidFill>
                            <a:schemeClr val="tx1"/>
                          </a:solidFill>
                        </a:rPr>
                        <a:t>Positive</a:t>
                      </a:r>
                      <a:endParaRPr lang="ko-Kore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73.40%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74.78%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75.53%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75.94%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75.86%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76.20%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76.36%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76.61%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76.62%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76.52%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rgbClr val="0000FF"/>
                          </a:solidFill>
                        </a:rPr>
                        <a:t>76.69%</a:t>
                      </a:r>
                      <a:endParaRPr lang="ko-Kore-KR" altLang="en-US" sz="1400" b="0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76.40%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0189030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29F85785-E250-E145-88C1-C4BEE9CDCDA9}"/>
              </a:ext>
            </a:extLst>
          </p:cNvPr>
          <p:cNvSpPr txBox="1"/>
          <p:nvPr/>
        </p:nvSpPr>
        <p:spPr>
          <a:xfrm>
            <a:off x="349322" y="4596594"/>
            <a:ext cx="25466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600" dirty="0"/>
              <a:t>[Accuracy of each epoch]</a:t>
            </a:r>
            <a:endParaRPr kumimoji="1" lang="ko-Kore-KR" altLang="en-US" sz="1600" dirty="0"/>
          </a:p>
        </p:txBody>
      </p:sp>
      <p:graphicFrame>
        <p:nvGraphicFramePr>
          <p:cNvPr id="11" name="표 11">
            <a:extLst>
              <a:ext uri="{FF2B5EF4-FFF2-40B4-BE49-F238E27FC236}">
                <a16:creationId xmlns:a16="http://schemas.microsoft.com/office/drawing/2014/main" id="{1E5DF1E9-86A6-AB4C-80F3-741368CDE5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6265975"/>
              </p:ext>
            </p:extLst>
          </p:nvPr>
        </p:nvGraphicFramePr>
        <p:xfrm>
          <a:off x="8350606" y="1681192"/>
          <a:ext cx="1615326" cy="28948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7663">
                  <a:extLst>
                    <a:ext uri="{9D8B030D-6E8A-4147-A177-3AD203B41FA5}">
                      <a16:colId xmlns:a16="http://schemas.microsoft.com/office/drawing/2014/main" val="1788960960"/>
                    </a:ext>
                  </a:extLst>
                </a:gridCol>
                <a:gridCol w="807663">
                  <a:extLst>
                    <a:ext uri="{9D8B030D-6E8A-4147-A177-3AD203B41FA5}">
                      <a16:colId xmlns:a16="http://schemas.microsoft.com/office/drawing/2014/main" val="2845191800"/>
                    </a:ext>
                  </a:extLst>
                </a:gridCol>
              </a:tblGrid>
              <a:tr h="222681">
                <a:tc>
                  <a:txBody>
                    <a:bodyPr/>
                    <a:lstStyle/>
                    <a:p>
                      <a:pPr algn="ctr" rtl="0" fontAlgn="b"/>
                      <a:r>
                        <a:rPr lang="en" sz="1100" b="0" dirty="0">
                          <a:solidFill>
                            <a:schemeClr val="tx1"/>
                          </a:solidFill>
                          <a:effectLst/>
                        </a:rPr>
                        <a:t>epoch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" sz="1100" b="0">
                          <a:solidFill>
                            <a:schemeClr val="tx1"/>
                          </a:solidFill>
                          <a:effectLst/>
                        </a:rPr>
                        <a:t>lr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2924663"/>
                  </a:ext>
                </a:extLst>
              </a:tr>
              <a:tr h="22268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ore-KR" sz="1100" b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kumimoji="0" lang="en" altLang="ko-Kore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+mn-ea"/>
                          <a:cs typeface="+mn-cs"/>
                        </a:rPr>
                        <a:t>3.00E-04</a:t>
                      </a:r>
                      <a:endParaRPr lang="en" sz="1100" b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4562679"/>
                  </a:ext>
                </a:extLst>
              </a:tr>
              <a:tr h="22268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ore-KR" sz="1100" b="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kumimoji="0" lang="en" altLang="ko-Kore-K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+mn-ea"/>
                          <a:cs typeface="+mn-cs"/>
                        </a:rPr>
                        <a:t>3.00E-04</a:t>
                      </a:r>
                      <a:endParaRPr lang="en" sz="1100" b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4065110"/>
                  </a:ext>
                </a:extLst>
              </a:tr>
              <a:tr h="22268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ore-KR" sz="1100" b="0" dirty="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kumimoji="0" lang="en" altLang="ko-Kore-K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+mn-ea"/>
                          <a:cs typeface="+mn-cs"/>
                        </a:rPr>
                        <a:t>3.00E-04</a:t>
                      </a:r>
                      <a:endParaRPr lang="en" sz="1100" b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3531303"/>
                  </a:ext>
                </a:extLst>
              </a:tr>
              <a:tr h="22268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ore-KR" sz="1100" b="0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kumimoji="0" lang="en" altLang="ko-Kore-K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+mn-ea"/>
                          <a:cs typeface="+mn-cs"/>
                        </a:rPr>
                        <a:t>3.00E-04</a:t>
                      </a:r>
                      <a:endParaRPr lang="en" sz="1100" b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236512"/>
                  </a:ext>
                </a:extLst>
              </a:tr>
              <a:tr h="22268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ore-KR" sz="1100" b="0"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kumimoji="0" lang="en" altLang="ko-Kore-K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+mn-ea"/>
                          <a:cs typeface="+mn-cs"/>
                        </a:rPr>
                        <a:t>3.00E-04</a:t>
                      </a:r>
                      <a:endParaRPr lang="en" sz="1100" b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1842787"/>
                  </a:ext>
                </a:extLst>
              </a:tr>
              <a:tr h="22268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ore-KR" sz="1100" b="0">
                          <a:solidFill>
                            <a:schemeClr val="tx1"/>
                          </a:solidFill>
                          <a:effectLst/>
                        </a:rPr>
                        <a:t>6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kumimoji="0" lang="en" altLang="ko-Kore-K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+mn-ea"/>
                          <a:cs typeface="+mn-cs"/>
                        </a:rPr>
                        <a:t>3.00E-04</a:t>
                      </a:r>
                      <a:endParaRPr lang="en" sz="1100" b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6384640"/>
                  </a:ext>
                </a:extLst>
              </a:tr>
              <a:tr h="22268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ore-KR" sz="1100" b="0">
                          <a:solidFill>
                            <a:schemeClr val="tx1"/>
                          </a:solidFill>
                          <a:effectLst/>
                        </a:rPr>
                        <a:t>7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kumimoji="0" lang="en" altLang="ko-Kore-K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+mn-ea"/>
                          <a:cs typeface="+mn-cs"/>
                        </a:rPr>
                        <a:t>3.00E-04</a:t>
                      </a:r>
                      <a:endParaRPr lang="en" sz="1100" b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0812307"/>
                  </a:ext>
                </a:extLst>
              </a:tr>
              <a:tr h="22268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ore-KR" sz="1100" b="0">
                          <a:solidFill>
                            <a:schemeClr val="tx1"/>
                          </a:solidFill>
                          <a:effectLst/>
                        </a:rPr>
                        <a:t>8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kumimoji="0" lang="en" altLang="ko-Kore-K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+mn-ea"/>
                          <a:cs typeface="+mn-cs"/>
                        </a:rPr>
                        <a:t>3.00E-04</a:t>
                      </a:r>
                      <a:endParaRPr lang="en" sz="1100" b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8393943"/>
                  </a:ext>
                </a:extLst>
              </a:tr>
              <a:tr h="22268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ore-KR" sz="1100" b="0">
                          <a:solidFill>
                            <a:schemeClr val="tx1"/>
                          </a:solidFill>
                          <a:effectLst/>
                        </a:rPr>
                        <a:t>9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kumimoji="0" lang="en" altLang="ko-Kore-K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+mn-ea"/>
                          <a:cs typeface="+mn-cs"/>
                        </a:rPr>
                        <a:t>3.00E-04</a:t>
                      </a:r>
                      <a:endParaRPr lang="en" sz="1100" b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0353275"/>
                  </a:ext>
                </a:extLst>
              </a:tr>
              <a:tr h="22268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ore-KR" sz="1100" b="0">
                          <a:solidFill>
                            <a:schemeClr val="tx1"/>
                          </a:solidFill>
                          <a:effectLst/>
                        </a:rPr>
                        <a:t>10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kumimoji="0" lang="en" altLang="ko-Kore-K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+mn-ea"/>
                          <a:cs typeface="+mn-cs"/>
                        </a:rPr>
                        <a:t>3.00E-04</a:t>
                      </a:r>
                      <a:endParaRPr lang="en" sz="1100" b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6025423"/>
                  </a:ext>
                </a:extLst>
              </a:tr>
              <a:tr h="22268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ore-KR" sz="1100" b="0">
                          <a:solidFill>
                            <a:schemeClr val="tx1"/>
                          </a:solidFill>
                          <a:effectLst/>
                        </a:rPr>
                        <a:t>11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kumimoji="0" lang="en" altLang="ko-Kore-K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+mn-ea"/>
                          <a:cs typeface="+mn-cs"/>
                        </a:rPr>
                        <a:t>3.00E-04</a:t>
                      </a:r>
                      <a:endParaRPr lang="en" sz="1100" b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4290490"/>
                  </a:ext>
                </a:extLst>
              </a:tr>
              <a:tr h="22268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ore-KR" sz="1100" b="0">
                          <a:solidFill>
                            <a:schemeClr val="tx1"/>
                          </a:solidFill>
                          <a:effectLst/>
                        </a:rPr>
                        <a:t>12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kumimoji="0" lang="en" altLang="ko-Kore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+mn-ea"/>
                          <a:cs typeface="+mn-cs"/>
                        </a:rPr>
                        <a:t>3.00E-04</a:t>
                      </a:r>
                      <a:endParaRPr lang="en" sz="1100" b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1773137"/>
                  </a:ext>
                </a:extLst>
              </a:tr>
            </a:tbl>
          </a:graphicData>
        </a:graphic>
      </p:graphicFrame>
      <p:pic>
        <p:nvPicPr>
          <p:cNvPr id="12" name="그림 11">
            <a:extLst>
              <a:ext uri="{FF2B5EF4-FFF2-40B4-BE49-F238E27FC236}">
                <a16:creationId xmlns:a16="http://schemas.microsoft.com/office/drawing/2014/main" id="{B86DA58C-5573-9245-9CEF-8CDD5CCBB1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9723" y="1659482"/>
            <a:ext cx="5356360" cy="291699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13DF70AB-31F8-1241-8C21-2D606FF95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5532" y="327839"/>
            <a:ext cx="4470400" cy="87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3366286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B671C385-ADEA-B044-B264-BEEF68085D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517" y="2299455"/>
            <a:ext cx="5329684" cy="335211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Augmentation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8954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Result (Loss)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R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F4FC047-5F54-B240-ADBF-F314C21FCE2A}"/>
              </a:ext>
            </a:extLst>
          </p:cNvPr>
          <p:cNvSpPr txBox="1"/>
          <p:nvPr/>
        </p:nvSpPr>
        <p:spPr>
          <a:xfrm>
            <a:off x="6320436" y="1963193"/>
            <a:ext cx="20773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600" dirty="0"/>
              <a:t>[Same learning rate]</a:t>
            </a:r>
            <a:endParaRPr kumimoji="1" lang="ko-Kore-KR" altLang="en-US" sz="16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37AF36B-6AD1-7745-A2C4-0BB7EA56EAA6}"/>
              </a:ext>
            </a:extLst>
          </p:cNvPr>
          <p:cNvSpPr txBox="1"/>
          <p:nvPr/>
        </p:nvSpPr>
        <p:spPr>
          <a:xfrm>
            <a:off x="360699" y="1963193"/>
            <a:ext cx="31673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600" dirty="0"/>
              <a:t>[Cosine annealing learning rate]</a:t>
            </a:r>
            <a:endParaRPr kumimoji="1" lang="ko-Kore-KR" altLang="en-US" sz="1600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2A82F2EA-6DBC-AA4B-8CF7-5F47805CD3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4799" y="2299455"/>
            <a:ext cx="5329684" cy="335211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51345825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Augmentation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895496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Code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Negative </a:t>
            </a:r>
            <a:r>
              <a:rPr kumimoji="1" lang="en-US" altLang="ko-KR" dirty="0" err="1"/>
              <a:t>aug</a:t>
            </a:r>
            <a:r>
              <a:rPr kumimoji="1" lang="ko-KR" altLang="en-US" dirty="0"/>
              <a:t>에서 </a:t>
            </a:r>
            <a:r>
              <a:rPr kumimoji="1" lang="en-US" altLang="ko-KR" dirty="0"/>
              <a:t>Cross Entropy Loss </a:t>
            </a:r>
            <a:r>
              <a:rPr kumimoji="1" lang="ko-KR" altLang="en-US" dirty="0"/>
              <a:t>구하는 방법 잘못되어 수정</a:t>
            </a:r>
            <a:r>
              <a:rPr kumimoji="1"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Negative </a:t>
            </a:r>
            <a:r>
              <a:rPr kumimoji="1" lang="en-US" altLang="ko-KR" dirty="0" err="1"/>
              <a:t>aug</a:t>
            </a:r>
            <a:r>
              <a:rPr kumimoji="1" lang="ko-KR" altLang="en-US" dirty="0"/>
              <a:t> 시 </a:t>
            </a:r>
            <a:r>
              <a:rPr kumimoji="1" lang="en-US" altLang="ko-KR" dirty="0" err="1"/>
              <a:t>dist_label</a:t>
            </a:r>
            <a:r>
              <a:rPr kumimoji="1" lang="ko-KR" altLang="en-US" dirty="0"/>
              <a:t>을 선언한 뒤 </a:t>
            </a:r>
            <a:r>
              <a:rPr kumimoji="1" lang="ko-KR" altLang="en-US" dirty="0" err="1"/>
              <a:t>커스텀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cross_entropy_loss</a:t>
            </a:r>
            <a:r>
              <a:rPr kumimoji="1" lang="ko-KR" altLang="en-US" dirty="0"/>
              <a:t>로 계산</a:t>
            </a:r>
            <a:r>
              <a:rPr kumimoji="1" lang="en-US" altLang="ko-KR" dirty="0"/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8A2173C-AC96-D14E-A63F-6AE831961F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183" y="2926877"/>
            <a:ext cx="6781800" cy="1651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82498C4-2ADA-D642-8FEF-66C3521599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183" y="5562479"/>
            <a:ext cx="7988300" cy="5969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7FAE6A6-3882-9C47-9545-0E242448D3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183" y="4657428"/>
            <a:ext cx="5676900" cy="82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631046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Augmentation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8954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Code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 err="1"/>
              <a:t>랜덤하게</a:t>
            </a:r>
            <a:r>
              <a:rPr kumimoji="1" lang="ko-KR" altLang="en-US" dirty="0"/>
              <a:t> </a:t>
            </a:r>
            <a:r>
              <a:rPr kumimoji="1" lang="en-US" altLang="ko-KR" dirty="0"/>
              <a:t>0</a:t>
            </a:r>
            <a:r>
              <a:rPr kumimoji="1" lang="ko-KR" altLang="en-US" dirty="0"/>
              <a:t>도 </a:t>
            </a:r>
            <a:r>
              <a:rPr kumimoji="1" lang="en-US" altLang="ko-KR" dirty="0"/>
              <a:t>90</a:t>
            </a:r>
            <a:r>
              <a:rPr kumimoji="1" lang="ko-KR" altLang="en-US" dirty="0"/>
              <a:t>도 </a:t>
            </a:r>
            <a:r>
              <a:rPr kumimoji="1" lang="en-US" altLang="ko-KR" dirty="0"/>
              <a:t>180</a:t>
            </a:r>
            <a:r>
              <a:rPr kumimoji="1" lang="ko-KR" altLang="en-US" dirty="0"/>
              <a:t>도 </a:t>
            </a:r>
            <a:r>
              <a:rPr kumimoji="1" lang="en-US" altLang="ko-KR" dirty="0"/>
              <a:t>270</a:t>
            </a:r>
            <a:r>
              <a:rPr kumimoji="1" lang="ko-KR" altLang="en-US" dirty="0"/>
              <a:t>도로 회전하도록 코드 수정</a:t>
            </a:r>
            <a:r>
              <a:rPr kumimoji="1" lang="en-US" altLang="ko-KR" dirty="0"/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CFE1E15-5563-0F4D-B040-7373CB9253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839" y="2481776"/>
            <a:ext cx="6324600" cy="165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4918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Core Result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821482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2.3. </a:t>
            </a:r>
            <a:r>
              <a:rPr lang="en" altLang="ko-Kore-KR" sz="2000" b="1" dirty="0"/>
              <a:t>Big models are more sample efficient</a:t>
            </a:r>
            <a:endParaRPr kumimoji="1" lang="en-US" altLang="ko-Kore-KR" sz="2000" b="1" dirty="0"/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Sample efficient mean that model can learn well with small dataset.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Big models accuracy is always better than another. Even if the finetune datasets are different.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endParaRPr kumimoji="1" lang="en-US" altLang="ko-Kore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35CD744-E626-AC47-92DA-260067146B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873" y="3043236"/>
            <a:ext cx="11166254" cy="3195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551676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Augmentation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8954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Result of random rotate version (Accuracy)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R" dirty="0"/>
          </a:p>
        </p:txBody>
      </p:sp>
      <p:graphicFrame>
        <p:nvGraphicFramePr>
          <p:cNvPr id="3" name="표 4">
            <a:extLst>
              <a:ext uri="{FF2B5EF4-FFF2-40B4-BE49-F238E27FC236}">
                <a16:creationId xmlns:a16="http://schemas.microsoft.com/office/drawing/2014/main" id="{B0DE2583-D2BF-A041-8609-F5A1D112082F}"/>
              </a:ext>
            </a:extLst>
          </p:cNvPr>
          <p:cNvGraphicFramePr>
            <a:graphicFrameLocks noGrp="1"/>
          </p:cNvGraphicFramePr>
          <p:nvPr/>
        </p:nvGraphicFramePr>
        <p:xfrm>
          <a:off x="428699" y="4955696"/>
          <a:ext cx="11334599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5943">
                  <a:extLst>
                    <a:ext uri="{9D8B030D-6E8A-4147-A177-3AD203B41FA5}">
                      <a16:colId xmlns:a16="http://schemas.microsoft.com/office/drawing/2014/main" val="1764189527"/>
                    </a:ext>
                  </a:extLst>
                </a:gridCol>
                <a:gridCol w="792388">
                  <a:extLst>
                    <a:ext uri="{9D8B030D-6E8A-4147-A177-3AD203B41FA5}">
                      <a16:colId xmlns:a16="http://schemas.microsoft.com/office/drawing/2014/main" val="951021028"/>
                    </a:ext>
                  </a:extLst>
                </a:gridCol>
                <a:gridCol w="792388">
                  <a:extLst>
                    <a:ext uri="{9D8B030D-6E8A-4147-A177-3AD203B41FA5}">
                      <a16:colId xmlns:a16="http://schemas.microsoft.com/office/drawing/2014/main" val="2425601812"/>
                    </a:ext>
                  </a:extLst>
                </a:gridCol>
                <a:gridCol w="792388">
                  <a:extLst>
                    <a:ext uri="{9D8B030D-6E8A-4147-A177-3AD203B41FA5}">
                      <a16:colId xmlns:a16="http://schemas.microsoft.com/office/drawing/2014/main" val="824254609"/>
                    </a:ext>
                  </a:extLst>
                </a:gridCol>
                <a:gridCol w="792388">
                  <a:extLst>
                    <a:ext uri="{9D8B030D-6E8A-4147-A177-3AD203B41FA5}">
                      <a16:colId xmlns:a16="http://schemas.microsoft.com/office/drawing/2014/main" val="1319393408"/>
                    </a:ext>
                  </a:extLst>
                </a:gridCol>
                <a:gridCol w="792388">
                  <a:extLst>
                    <a:ext uri="{9D8B030D-6E8A-4147-A177-3AD203B41FA5}">
                      <a16:colId xmlns:a16="http://schemas.microsoft.com/office/drawing/2014/main" val="4259536532"/>
                    </a:ext>
                  </a:extLst>
                </a:gridCol>
                <a:gridCol w="792388">
                  <a:extLst>
                    <a:ext uri="{9D8B030D-6E8A-4147-A177-3AD203B41FA5}">
                      <a16:colId xmlns:a16="http://schemas.microsoft.com/office/drawing/2014/main" val="3256174710"/>
                    </a:ext>
                  </a:extLst>
                </a:gridCol>
                <a:gridCol w="792388">
                  <a:extLst>
                    <a:ext uri="{9D8B030D-6E8A-4147-A177-3AD203B41FA5}">
                      <a16:colId xmlns:a16="http://schemas.microsoft.com/office/drawing/2014/main" val="680122752"/>
                    </a:ext>
                  </a:extLst>
                </a:gridCol>
                <a:gridCol w="792388">
                  <a:extLst>
                    <a:ext uri="{9D8B030D-6E8A-4147-A177-3AD203B41FA5}">
                      <a16:colId xmlns:a16="http://schemas.microsoft.com/office/drawing/2014/main" val="2176545408"/>
                    </a:ext>
                  </a:extLst>
                </a:gridCol>
                <a:gridCol w="792388">
                  <a:extLst>
                    <a:ext uri="{9D8B030D-6E8A-4147-A177-3AD203B41FA5}">
                      <a16:colId xmlns:a16="http://schemas.microsoft.com/office/drawing/2014/main" val="314987221"/>
                    </a:ext>
                  </a:extLst>
                </a:gridCol>
                <a:gridCol w="792388">
                  <a:extLst>
                    <a:ext uri="{9D8B030D-6E8A-4147-A177-3AD203B41FA5}">
                      <a16:colId xmlns:a16="http://schemas.microsoft.com/office/drawing/2014/main" val="1311897080"/>
                    </a:ext>
                  </a:extLst>
                </a:gridCol>
                <a:gridCol w="792388">
                  <a:extLst>
                    <a:ext uri="{9D8B030D-6E8A-4147-A177-3AD203B41FA5}">
                      <a16:colId xmlns:a16="http://schemas.microsoft.com/office/drawing/2014/main" val="1456023826"/>
                    </a:ext>
                  </a:extLst>
                </a:gridCol>
                <a:gridCol w="792388">
                  <a:extLst>
                    <a:ext uri="{9D8B030D-6E8A-4147-A177-3AD203B41FA5}">
                      <a16:colId xmlns:a16="http://schemas.microsoft.com/office/drawing/2014/main" val="23979955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1" dirty="0">
                          <a:solidFill>
                            <a:schemeClr val="tx1"/>
                          </a:solidFill>
                        </a:rPr>
                        <a:t>Augmentation</a:t>
                      </a:r>
                      <a:endParaRPr lang="ko-Kore-KR" alt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ore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ore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ore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ore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ore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ore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ore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ore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ko-Kore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ko-Kore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dirty="0">
                          <a:solidFill>
                            <a:schemeClr val="tx1"/>
                          </a:solidFill>
                        </a:rPr>
                        <a:t>11</a:t>
                      </a:r>
                      <a:endParaRPr lang="ko-Kore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dirty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ko-Kore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1592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dirty="0">
                          <a:solidFill>
                            <a:schemeClr val="tx1"/>
                          </a:solidFill>
                        </a:rPr>
                        <a:t>Non</a:t>
                      </a:r>
                      <a:endParaRPr lang="ko-Kore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73.95%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75.58%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75.90%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76.01%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76.33%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76.69%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400" b="0" dirty="0">
                          <a:solidFill>
                            <a:srgbClr val="0000FF"/>
                          </a:solidFill>
                        </a:rPr>
                        <a:t>77.05%</a:t>
                      </a:r>
                      <a:endParaRPr lang="ko-Kore-KR" altLang="en-US" sz="1400" b="0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76.67%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76.72%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76.88%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77.09%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76.83%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18151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dirty="0">
                          <a:solidFill>
                            <a:schemeClr val="tx1"/>
                          </a:solidFill>
                        </a:rPr>
                        <a:t>Negative</a:t>
                      </a:r>
                      <a:endParaRPr lang="ko-Kore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72.61%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73.61%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74.55%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75.56%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75.42%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75.63%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75.71%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75.48%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75.77%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75.85%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75.62%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400" b="0" dirty="0">
                          <a:solidFill>
                            <a:srgbClr val="0000FF"/>
                          </a:solidFill>
                        </a:rPr>
                        <a:t>75.93%</a:t>
                      </a:r>
                      <a:endParaRPr lang="ko-Kore-KR" altLang="en-US" sz="1400" b="0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6837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dirty="0">
                          <a:solidFill>
                            <a:schemeClr val="tx1"/>
                          </a:solidFill>
                        </a:rPr>
                        <a:t>Positive</a:t>
                      </a:r>
                      <a:endParaRPr lang="ko-Kore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73.40%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74.78%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75.53%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75.94%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75.86%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76.20%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76.36%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76.61%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76.62%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76.52%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rgbClr val="0000FF"/>
                          </a:solidFill>
                        </a:rPr>
                        <a:t>76.69%</a:t>
                      </a:r>
                      <a:endParaRPr lang="ko-Kore-KR" altLang="en-US" sz="1400" b="0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76.40%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0189030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29F85785-E250-E145-88C1-C4BEE9CDCDA9}"/>
              </a:ext>
            </a:extLst>
          </p:cNvPr>
          <p:cNvSpPr txBox="1"/>
          <p:nvPr/>
        </p:nvSpPr>
        <p:spPr>
          <a:xfrm>
            <a:off x="349322" y="4596594"/>
            <a:ext cx="25466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600" dirty="0"/>
              <a:t>[Accuracy of each epoch]</a:t>
            </a:r>
            <a:endParaRPr kumimoji="1" lang="ko-Kore-KR" altLang="en-US" sz="1600" dirty="0"/>
          </a:p>
        </p:txBody>
      </p:sp>
      <p:graphicFrame>
        <p:nvGraphicFramePr>
          <p:cNvPr id="11" name="표 11">
            <a:extLst>
              <a:ext uri="{FF2B5EF4-FFF2-40B4-BE49-F238E27FC236}">
                <a16:creationId xmlns:a16="http://schemas.microsoft.com/office/drawing/2014/main" id="{1E5DF1E9-86A6-AB4C-80F3-741368CDE5A3}"/>
              </a:ext>
            </a:extLst>
          </p:cNvPr>
          <p:cNvGraphicFramePr>
            <a:graphicFrameLocks noGrp="1"/>
          </p:cNvGraphicFramePr>
          <p:nvPr/>
        </p:nvGraphicFramePr>
        <p:xfrm>
          <a:off x="8350606" y="1681192"/>
          <a:ext cx="1615326" cy="28948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7663">
                  <a:extLst>
                    <a:ext uri="{9D8B030D-6E8A-4147-A177-3AD203B41FA5}">
                      <a16:colId xmlns:a16="http://schemas.microsoft.com/office/drawing/2014/main" val="1788960960"/>
                    </a:ext>
                  </a:extLst>
                </a:gridCol>
                <a:gridCol w="807663">
                  <a:extLst>
                    <a:ext uri="{9D8B030D-6E8A-4147-A177-3AD203B41FA5}">
                      <a16:colId xmlns:a16="http://schemas.microsoft.com/office/drawing/2014/main" val="2845191800"/>
                    </a:ext>
                  </a:extLst>
                </a:gridCol>
              </a:tblGrid>
              <a:tr h="222681">
                <a:tc>
                  <a:txBody>
                    <a:bodyPr/>
                    <a:lstStyle/>
                    <a:p>
                      <a:pPr algn="ctr" rtl="0" fontAlgn="b"/>
                      <a:r>
                        <a:rPr lang="en" sz="1100" b="0" dirty="0">
                          <a:solidFill>
                            <a:schemeClr val="tx1"/>
                          </a:solidFill>
                          <a:effectLst/>
                        </a:rPr>
                        <a:t>epoch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" sz="1100" b="0">
                          <a:solidFill>
                            <a:schemeClr val="tx1"/>
                          </a:solidFill>
                          <a:effectLst/>
                        </a:rPr>
                        <a:t>lr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2924663"/>
                  </a:ext>
                </a:extLst>
              </a:tr>
              <a:tr h="22268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ore-KR" sz="1100" b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kumimoji="0" lang="en" altLang="ko-Kore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+mn-ea"/>
                          <a:cs typeface="+mn-cs"/>
                        </a:rPr>
                        <a:t>3.00E-04</a:t>
                      </a:r>
                      <a:endParaRPr lang="en" sz="1100" b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4562679"/>
                  </a:ext>
                </a:extLst>
              </a:tr>
              <a:tr h="22268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ore-KR" sz="1100" b="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kumimoji="0" lang="en" altLang="ko-Kore-K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+mn-ea"/>
                          <a:cs typeface="+mn-cs"/>
                        </a:rPr>
                        <a:t>3.00E-04</a:t>
                      </a:r>
                      <a:endParaRPr lang="en" sz="1100" b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4065110"/>
                  </a:ext>
                </a:extLst>
              </a:tr>
              <a:tr h="22268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ore-KR" sz="1100" b="0" dirty="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kumimoji="0" lang="en" altLang="ko-Kore-K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+mn-ea"/>
                          <a:cs typeface="+mn-cs"/>
                        </a:rPr>
                        <a:t>3.00E-04</a:t>
                      </a:r>
                      <a:endParaRPr lang="en" sz="1100" b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3531303"/>
                  </a:ext>
                </a:extLst>
              </a:tr>
              <a:tr h="22268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ore-KR" sz="1100" b="0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kumimoji="0" lang="en" altLang="ko-Kore-K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+mn-ea"/>
                          <a:cs typeface="+mn-cs"/>
                        </a:rPr>
                        <a:t>3.00E-04</a:t>
                      </a:r>
                      <a:endParaRPr lang="en" sz="1100" b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236512"/>
                  </a:ext>
                </a:extLst>
              </a:tr>
              <a:tr h="22268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ore-KR" sz="1100" b="0"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kumimoji="0" lang="en" altLang="ko-Kore-K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+mn-ea"/>
                          <a:cs typeface="+mn-cs"/>
                        </a:rPr>
                        <a:t>3.00E-04</a:t>
                      </a:r>
                      <a:endParaRPr lang="en" sz="1100" b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1842787"/>
                  </a:ext>
                </a:extLst>
              </a:tr>
              <a:tr h="22268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ore-KR" sz="1100" b="0">
                          <a:solidFill>
                            <a:schemeClr val="tx1"/>
                          </a:solidFill>
                          <a:effectLst/>
                        </a:rPr>
                        <a:t>6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kumimoji="0" lang="en" altLang="ko-Kore-K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+mn-ea"/>
                          <a:cs typeface="+mn-cs"/>
                        </a:rPr>
                        <a:t>3.00E-04</a:t>
                      </a:r>
                      <a:endParaRPr lang="en" sz="1100" b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6384640"/>
                  </a:ext>
                </a:extLst>
              </a:tr>
              <a:tr h="22268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ore-KR" sz="1100" b="0" dirty="0">
                          <a:solidFill>
                            <a:schemeClr val="tx1"/>
                          </a:solidFill>
                          <a:effectLst/>
                        </a:rPr>
                        <a:t>7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kumimoji="0" lang="en" altLang="ko-Kore-K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+mn-ea"/>
                          <a:cs typeface="+mn-cs"/>
                        </a:rPr>
                        <a:t>3.00E-04</a:t>
                      </a:r>
                      <a:endParaRPr lang="en" sz="1100" b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0812307"/>
                  </a:ext>
                </a:extLst>
              </a:tr>
              <a:tr h="22268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ore-KR" sz="1100" b="0">
                          <a:solidFill>
                            <a:schemeClr val="tx1"/>
                          </a:solidFill>
                          <a:effectLst/>
                        </a:rPr>
                        <a:t>8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kumimoji="0" lang="en" altLang="ko-Kore-K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+mn-ea"/>
                          <a:cs typeface="+mn-cs"/>
                        </a:rPr>
                        <a:t>3.00E-04</a:t>
                      </a:r>
                      <a:endParaRPr lang="en" sz="1100" b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8393943"/>
                  </a:ext>
                </a:extLst>
              </a:tr>
              <a:tr h="22268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ore-KR" sz="1100" b="0">
                          <a:solidFill>
                            <a:schemeClr val="tx1"/>
                          </a:solidFill>
                          <a:effectLst/>
                        </a:rPr>
                        <a:t>9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kumimoji="0" lang="en" altLang="ko-Kore-K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+mn-ea"/>
                          <a:cs typeface="+mn-cs"/>
                        </a:rPr>
                        <a:t>3.00E-04</a:t>
                      </a:r>
                      <a:endParaRPr lang="en" sz="1100" b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0353275"/>
                  </a:ext>
                </a:extLst>
              </a:tr>
              <a:tr h="22268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ore-KR" sz="1100" b="0">
                          <a:solidFill>
                            <a:schemeClr val="tx1"/>
                          </a:solidFill>
                          <a:effectLst/>
                        </a:rPr>
                        <a:t>10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kumimoji="0" lang="en" altLang="ko-Kore-K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+mn-ea"/>
                          <a:cs typeface="+mn-cs"/>
                        </a:rPr>
                        <a:t>3.00E-04</a:t>
                      </a:r>
                      <a:endParaRPr lang="en" sz="1100" b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6025423"/>
                  </a:ext>
                </a:extLst>
              </a:tr>
              <a:tr h="22268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ore-KR" sz="1100" b="0">
                          <a:solidFill>
                            <a:schemeClr val="tx1"/>
                          </a:solidFill>
                          <a:effectLst/>
                        </a:rPr>
                        <a:t>11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kumimoji="0" lang="en" altLang="ko-Kore-K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+mn-ea"/>
                          <a:cs typeface="+mn-cs"/>
                        </a:rPr>
                        <a:t>3.00E-04</a:t>
                      </a:r>
                      <a:endParaRPr lang="en" sz="1100" b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4290490"/>
                  </a:ext>
                </a:extLst>
              </a:tr>
              <a:tr h="22268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ore-KR" sz="1100" b="0">
                          <a:solidFill>
                            <a:schemeClr val="tx1"/>
                          </a:solidFill>
                          <a:effectLst/>
                        </a:rPr>
                        <a:t>12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kumimoji="0" lang="en" altLang="ko-Kore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+mn-ea"/>
                          <a:cs typeface="+mn-cs"/>
                        </a:rPr>
                        <a:t>3.00E-04</a:t>
                      </a:r>
                      <a:endParaRPr lang="en" sz="1100" b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1773137"/>
                  </a:ext>
                </a:extLst>
              </a:tr>
            </a:tbl>
          </a:graphicData>
        </a:graphic>
      </p:graphicFrame>
      <p:pic>
        <p:nvPicPr>
          <p:cNvPr id="8" name="Picture 2">
            <a:extLst>
              <a:ext uri="{FF2B5EF4-FFF2-40B4-BE49-F238E27FC236}">
                <a16:creationId xmlns:a16="http://schemas.microsoft.com/office/drawing/2014/main" id="{13DF70AB-31F8-1241-8C21-2D606FF95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5532" y="327839"/>
            <a:ext cx="4470400" cy="87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5515A70-2313-0141-AB93-271183B930F1}"/>
              </a:ext>
            </a:extLst>
          </p:cNvPr>
          <p:cNvSpPr txBox="1"/>
          <p:nvPr/>
        </p:nvSpPr>
        <p:spPr>
          <a:xfrm>
            <a:off x="3059394" y="355505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ore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52C3F9A1-0F43-4C45-B969-ADCEFEFDD8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9723" y="1659482"/>
            <a:ext cx="5356360" cy="291200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75941029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Augmentation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89549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Hyperparameter check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" altLang="ko-KR" dirty="0"/>
              <a:t>Batch size is 512 for fine-tuning, models are trained with 20k steps.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" altLang="ko-KR" dirty="0"/>
              <a:t>Base LR = 0.01, LR Decay = cosine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Epochs </a:t>
            </a:r>
            <a:r>
              <a:rPr kumimoji="1" lang="ko-KR" altLang="en-US" dirty="0"/>
              <a:t>환산 시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512 * 20,000 / 64 = 160k = </a:t>
            </a:r>
            <a:r>
              <a:rPr kumimoji="1" lang="en-US" altLang="ko-KR" dirty="0">
                <a:solidFill>
                  <a:srgbClr val="0000FF"/>
                </a:solidFill>
              </a:rPr>
              <a:t>8 epochs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LR</a:t>
            </a:r>
            <a:r>
              <a:rPr kumimoji="1" lang="ko-KR" altLang="en-US" dirty="0"/>
              <a:t> 환산 시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512 / 64 = 8 , 0.01 / 8 = </a:t>
            </a:r>
            <a:r>
              <a:rPr kumimoji="1" lang="en-US" altLang="ko-KR" dirty="0">
                <a:solidFill>
                  <a:srgbClr val="0000FF"/>
                </a:solidFill>
              </a:rPr>
              <a:t>1.25E-03</a:t>
            </a:r>
            <a:endParaRPr kumimoji="1" lang="en" altLang="ko-KR" dirty="0">
              <a:solidFill>
                <a:srgbClr val="0000FF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Uniform</a:t>
            </a:r>
            <a:r>
              <a:rPr kumimoji="1" lang="en" altLang="ko-KR" dirty="0"/>
              <a:t> learning rate</a:t>
            </a:r>
            <a:r>
              <a:rPr kumimoji="1" lang="ko-KR" altLang="en-US" dirty="0"/>
              <a:t>가 아닌 </a:t>
            </a:r>
            <a:r>
              <a:rPr kumimoji="1" lang="en-US" altLang="ko-KR" dirty="0">
                <a:solidFill>
                  <a:srgbClr val="0000FF"/>
                </a:solidFill>
              </a:rPr>
              <a:t>cosine learning rate</a:t>
            </a:r>
            <a:r>
              <a:rPr kumimoji="1" lang="ko-KR" altLang="en-US" dirty="0"/>
              <a:t>가 맞음</a:t>
            </a:r>
            <a:r>
              <a:rPr kumimoji="1" lang="en-US" altLang="ko-KR" dirty="0"/>
              <a:t>.</a:t>
            </a:r>
            <a:endParaRPr kumimoji="1" lang="en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4809B03-0734-6942-A24D-FC8BD18D4C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2638" y="4823901"/>
            <a:ext cx="6806724" cy="1615155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86B9ED2A-ACDB-5744-A8A9-9B3192F0D79C}"/>
              </a:ext>
            </a:extLst>
          </p:cNvPr>
          <p:cNvSpPr/>
          <p:nvPr/>
        </p:nvSpPr>
        <p:spPr>
          <a:xfrm>
            <a:off x="2906916" y="5920197"/>
            <a:ext cx="6057622" cy="190046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04870234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Augmentation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895496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Hyperparameter check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We use </a:t>
            </a:r>
            <a:r>
              <a:rPr lang="el-GR" altLang="ko-Kore-KR" dirty="0">
                <a:solidFill>
                  <a:srgbClr val="0000FF"/>
                </a:solidFill>
              </a:rPr>
              <a:t>λ = 1.5 </a:t>
            </a:r>
            <a:r>
              <a:rPr lang="en" altLang="ko-Kore-KR" dirty="0"/>
              <a:t>for all of them except those listed in Table 8.</a:t>
            </a: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Image size : 224 x 224 -&gt; </a:t>
            </a:r>
            <a:r>
              <a:rPr kumimoji="1" lang="en-US" altLang="ko-KR" dirty="0">
                <a:solidFill>
                  <a:srgbClr val="0000FF"/>
                </a:solidFill>
              </a:rPr>
              <a:t>384 x 384 (</a:t>
            </a:r>
            <a:r>
              <a:rPr kumimoji="1" lang="ko-KR" altLang="en-US" dirty="0">
                <a:solidFill>
                  <a:srgbClr val="0000FF"/>
                </a:solidFill>
              </a:rPr>
              <a:t>불가능</a:t>
            </a:r>
            <a:r>
              <a:rPr kumimoji="1" lang="en-US" altLang="ko-KR" dirty="0">
                <a:solidFill>
                  <a:srgbClr val="0000FF"/>
                </a:solidFill>
              </a:rPr>
              <a:t>)</a:t>
            </a: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이미지 사이즈는 불러오는 라이브러리 모델의 고정된 값이라 수정이 불가능함</a:t>
            </a:r>
            <a:r>
              <a:rPr kumimoji="1"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Fine-tuning, P-Rotate transformation, </a:t>
            </a:r>
            <a:r>
              <a:rPr kumimoji="1" lang="en-US" altLang="ko-KR" dirty="0">
                <a:solidFill>
                  <a:srgbClr val="0000FF"/>
                </a:solidFill>
              </a:rPr>
              <a:t>patch size = 32</a:t>
            </a:r>
            <a:endParaRPr kumimoji="1" lang="en" altLang="ko-KR" dirty="0">
              <a:solidFill>
                <a:srgbClr val="0000FF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E97CA29-91C9-A04E-8C50-DD0D5CCDD1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484" y="3962469"/>
            <a:ext cx="5533332" cy="247658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6C19822-99C0-B441-8A95-76AE8186B9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7186" y="4293490"/>
            <a:ext cx="5393050" cy="1814543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9F5BC65B-B8F4-F54F-A6F1-B427487C3F63}"/>
              </a:ext>
            </a:extLst>
          </p:cNvPr>
          <p:cNvSpPr/>
          <p:nvPr/>
        </p:nvSpPr>
        <p:spPr>
          <a:xfrm>
            <a:off x="3693129" y="3979560"/>
            <a:ext cx="1776179" cy="190787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EFDC3BD-00C6-A747-ABBE-2A9B4D7866A4}"/>
              </a:ext>
            </a:extLst>
          </p:cNvPr>
          <p:cNvSpPr/>
          <p:nvPr/>
        </p:nvSpPr>
        <p:spPr>
          <a:xfrm>
            <a:off x="6426359" y="5717136"/>
            <a:ext cx="5042097" cy="127512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77656129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Augmentation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8954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Hyperparameter check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R" dirty="0">
              <a:solidFill>
                <a:srgbClr val="0000FF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7D594F8-446E-5E4C-915C-2E805022AC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8657" y="1716514"/>
            <a:ext cx="9134683" cy="2037512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323ADD28-76FF-9646-8D45-3140A4FE8B85}"/>
              </a:ext>
            </a:extLst>
          </p:cNvPr>
          <p:cNvSpPr/>
          <p:nvPr/>
        </p:nvSpPr>
        <p:spPr>
          <a:xfrm>
            <a:off x="1520112" y="2957521"/>
            <a:ext cx="9134683" cy="805051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223B58C8-B61C-3840-AF14-B1184EC383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0709" y="4122730"/>
            <a:ext cx="7390581" cy="2316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42291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Augmentation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8954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Result (Accuracy)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R" dirty="0"/>
          </a:p>
        </p:txBody>
      </p:sp>
      <p:graphicFrame>
        <p:nvGraphicFramePr>
          <p:cNvPr id="3" name="표 4">
            <a:extLst>
              <a:ext uri="{FF2B5EF4-FFF2-40B4-BE49-F238E27FC236}">
                <a16:creationId xmlns:a16="http://schemas.microsoft.com/office/drawing/2014/main" id="{B0DE2583-D2BF-A041-8609-F5A1D11208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9695424"/>
              </p:ext>
            </p:extLst>
          </p:nvPr>
        </p:nvGraphicFramePr>
        <p:xfrm>
          <a:off x="2013476" y="4955696"/>
          <a:ext cx="8165047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5943">
                  <a:extLst>
                    <a:ext uri="{9D8B030D-6E8A-4147-A177-3AD203B41FA5}">
                      <a16:colId xmlns:a16="http://schemas.microsoft.com/office/drawing/2014/main" val="1764189527"/>
                    </a:ext>
                  </a:extLst>
                </a:gridCol>
                <a:gridCol w="792388">
                  <a:extLst>
                    <a:ext uri="{9D8B030D-6E8A-4147-A177-3AD203B41FA5}">
                      <a16:colId xmlns:a16="http://schemas.microsoft.com/office/drawing/2014/main" val="951021028"/>
                    </a:ext>
                  </a:extLst>
                </a:gridCol>
                <a:gridCol w="792388">
                  <a:extLst>
                    <a:ext uri="{9D8B030D-6E8A-4147-A177-3AD203B41FA5}">
                      <a16:colId xmlns:a16="http://schemas.microsoft.com/office/drawing/2014/main" val="2425601812"/>
                    </a:ext>
                  </a:extLst>
                </a:gridCol>
                <a:gridCol w="792388">
                  <a:extLst>
                    <a:ext uri="{9D8B030D-6E8A-4147-A177-3AD203B41FA5}">
                      <a16:colId xmlns:a16="http://schemas.microsoft.com/office/drawing/2014/main" val="824254609"/>
                    </a:ext>
                  </a:extLst>
                </a:gridCol>
                <a:gridCol w="792388">
                  <a:extLst>
                    <a:ext uri="{9D8B030D-6E8A-4147-A177-3AD203B41FA5}">
                      <a16:colId xmlns:a16="http://schemas.microsoft.com/office/drawing/2014/main" val="1319393408"/>
                    </a:ext>
                  </a:extLst>
                </a:gridCol>
                <a:gridCol w="792388">
                  <a:extLst>
                    <a:ext uri="{9D8B030D-6E8A-4147-A177-3AD203B41FA5}">
                      <a16:colId xmlns:a16="http://schemas.microsoft.com/office/drawing/2014/main" val="4259536532"/>
                    </a:ext>
                  </a:extLst>
                </a:gridCol>
                <a:gridCol w="792388">
                  <a:extLst>
                    <a:ext uri="{9D8B030D-6E8A-4147-A177-3AD203B41FA5}">
                      <a16:colId xmlns:a16="http://schemas.microsoft.com/office/drawing/2014/main" val="3256174710"/>
                    </a:ext>
                  </a:extLst>
                </a:gridCol>
                <a:gridCol w="792388">
                  <a:extLst>
                    <a:ext uri="{9D8B030D-6E8A-4147-A177-3AD203B41FA5}">
                      <a16:colId xmlns:a16="http://schemas.microsoft.com/office/drawing/2014/main" val="680122752"/>
                    </a:ext>
                  </a:extLst>
                </a:gridCol>
                <a:gridCol w="792388">
                  <a:extLst>
                    <a:ext uri="{9D8B030D-6E8A-4147-A177-3AD203B41FA5}">
                      <a16:colId xmlns:a16="http://schemas.microsoft.com/office/drawing/2014/main" val="21765454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1" dirty="0">
                          <a:solidFill>
                            <a:schemeClr val="tx1"/>
                          </a:solidFill>
                        </a:rPr>
                        <a:t>Augmentation</a:t>
                      </a:r>
                      <a:endParaRPr lang="ko-Kore-KR" alt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ore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ore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ore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ore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ore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ore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ore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ore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1592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dirty="0">
                          <a:solidFill>
                            <a:schemeClr val="tx1"/>
                          </a:solidFill>
                        </a:rPr>
                        <a:t>Non</a:t>
                      </a:r>
                      <a:endParaRPr lang="ko-Kore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70.12%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71.99%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73.40%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74.58%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75.79%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76.85%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77.36%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rgbClr val="0000FF"/>
                          </a:solidFill>
                        </a:rPr>
                        <a:t>77.53%</a:t>
                      </a:r>
                      <a:endParaRPr lang="ko-Kore-KR" altLang="en-US" sz="1400" b="0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18151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dirty="0">
                          <a:solidFill>
                            <a:schemeClr val="tx1"/>
                          </a:solidFill>
                        </a:rPr>
                        <a:t>Negative</a:t>
                      </a:r>
                      <a:endParaRPr lang="ko-Kore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6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3.54%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6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5.20%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6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9.04%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1.09%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2.88%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4.71%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5.82%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rgbClr val="0000FF"/>
                          </a:solidFill>
                        </a:rPr>
                        <a:t>7</a:t>
                      </a:r>
                      <a:r>
                        <a:rPr lang="en-US" altLang="ko-KR" sz="1400" b="0" dirty="0">
                          <a:solidFill>
                            <a:srgbClr val="0000FF"/>
                          </a:solidFill>
                        </a:rPr>
                        <a:t>6.21%</a:t>
                      </a:r>
                      <a:endParaRPr lang="ko-Kore-KR" altLang="en-US" sz="1400" b="0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6837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dirty="0">
                          <a:solidFill>
                            <a:schemeClr val="tx1"/>
                          </a:solidFill>
                        </a:rPr>
                        <a:t>Positive</a:t>
                      </a:r>
                      <a:endParaRPr lang="ko-Kore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6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9.73%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1.33%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3.18%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4.53%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5.55%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6.34%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chemeClr val="tx1"/>
                          </a:solidFill>
                        </a:rPr>
                        <a:t>7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6.90%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solidFill>
                            <a:srgbClr val="0000FF"/>
                          </a:solidFill>
                        </a:rPr>
                        <a:t>7</a:t>
                      </a:r>
                      <a:r>
                        <a:rPr lang="en-US" altLang="ko-KR" sz="1400" b="0" dirty="0">
                          <a:solidFill>
                            <a:srgbClr val="0000FF"/>
                          </a:solidFill>
                        </a:rPr>
                        <a:t>7.38%</a:t>
                      </a:r>
                      <a:endParaRPr lang="ko-Kore-KR" altLang="en-US" sz="1400" b="0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0189030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29F85785-E250-E145-88C1-C4BEE9CDCDA9}"/>
              </a:ext>
            </a:extLst>
          </p:cNvPr>
          <p:cNvSpPr txBox="1"/>
          <p:nvPr/>
        </p:nvSpPr>
        <p:spPr>
          <a:xfrm>
            <a:off x="1934099" y="4596594"/>
            <a:ext cx="25466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600" dirty="0"/>
              <a:t>[Accuracy of each epoch]</a:t>
            </a:r>
            <a:endParaRPr kumimoji="1" lang="ko-Kore-KR" altLang="en-US" sz="1600" dirty="0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13DF70AB-31F8-1241-8C21-2D606FF95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5532" y="327839"/>
            <a:ext cx="4470400" cy="87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5515A70-2313-0141-AB93-271183B930F1}"/>
              </a:ext>
            </a:extLst>
          </p:cNvPr>
          <p:cNvSpPr txBox="1"/>
          <p:nvPr/>
        </p:nvSpPr>
        <p:spPr>
          <a:xfrm>
            <a:off x="3161944" y="355505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ore-KR" altLang="en-US" dirty="0"/>
          </a:p>
        </p:txBody>
      </p:sp>
      <p:graphicFrame>
        <p:nvGraphicFramePr>
          <p:cNvPr id="10" name="표 11">
            <a:extLst>
              <a:ext uri="{FF2B5EF4-FFF2-40B4-BE49-F238E27FC236}">
                <a16:creationId xmlns:a16="http://schemas.microsoft.com/office/drawing/2014/main" id="{805F259A-386C-7646-92B4-6E308A2DBC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0241745"/>
              </p:ext>
            </p:extLst>
          </p:nvPr>
        </p:nvGraphicFramePr>
        <p:xfrm>
          <a:off x="7754513" y="1681192"/>
          <a:ext cx="1615326" cy="20041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7663">
                  <a:extLst>
                    <a:ext uri="{9D8B030D-6E8A-4147-A177-3AD203B41FA5}">
                      <a16:colId xmlns:a16="http://schemas.microsoft.com/office/drawing/2014/main" val="1788960960"/>
                    </a:ext>
                  </a:extLst>
                </a:gridCol>
                <a:gridCol w="807663">
                  <a:extLst>
                    <a:ext uri="{9D8B030D-6E8A-4147-A177-3AD203B41FA5}">
                      <a16:colId xmlns:a16="http://schemas.microsoft.com/office/drawing/2014/main" val="2845191800"/>
                    </a:ext>
                  </a:extLst>
                </a:gridCol>
              </a:tblGrid>
              <a:tr h="222681">
                <a:tc>
                  <a:txBody>
                    <a:bodyPr/>
                    <a:lstStyle/>
                    <a:p>
                      <a:pPr algn="ctr" rtl="0" fontAlgn="b"/>
                      <a:r>
                        <a:rPr lang="en" sz="1100" b="0" dirty="0">
                          <a:solidFill>
                            <a:schemeClr val="tx1"/>
                          </a:solidFill>
                          <a:effectLst/>
                        </a:rPr>
                        <a:t>epoch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" sz="1100" b="0" dirty="0" err="1">
                          <a:solidFill>
                            <a:schemeClr val="tx1"/>
                          </a:solidFill>
                          <a:effectLst/>
                        </a:rPr>
                        <a:t>lr</a:t>
                      </a:r>
                      <a:endParaRPr lang="en" sz="1100" b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2924663"/>
                  </a:ext>
                </a:extLst>
              </a:tr>
              <a:tr h="22268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ore-KR" sz="1100" b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34" charset="-127"/>
                          <a:cs typeface="+mn-cs"/>
                        </a:rPr>
                        <a:t>1.25</a:t>
                      </a:r>
                      <a:r>
                        <a:rPr kumimoji="0" lang="en" altLang="ko-Kore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+mn-ea"/>
                          <a:cs typeface="+mn-cs"/>
                        </a:rPr>
                        <a:t>E-0</a:t>
                      </a: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34" charset="-127"/>
                          <a:cs typeface="+mn-cs"/>
                        </a:rPr>
                        <a:t>3</a:t>
                      </a:r>
                      <a:endParaRPr lang="en" sz="1100" b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4562679"/>
                  </a:ext>
                </a:extLst>
              </a:tr>
              <a:tr h="22268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ore-KR" sz="1100" b="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34" charset="-127"/>
                          <a:cs typeface="+mn-cs"/>
                        </a:rPr>
                        <a:t>1.20</a:t>
                      </a:r>
                      <a:r>
                        <a:rPr kumimoji="0" lang="en" altLang="ko-Kore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+mn-ea"/>
                          <a:cs typeface="+mn-cs"/>
                        </a:rPr>
                        <a:t>E-0</a:t>
                      </a: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34" charset="-127"/>
                          <a:cs typeface="+mn-cs"/>
                        </a:rPr>
                        <a:t>3</a:t>
                      </a:r>
                      <a:endParaRPr lang="en" sz="1100" b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4065110"/>
                  </a:ext>
                </a:extLst>
              </a:tr>
              <a:tr h="22268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ore-KR" sz="1100" b="0" dirty="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34" charset="-127"/>
                          <a:cs typeface="+mn-cs"/>
                        </a:rPr>
                        <a:t>1.07</a:t>
                      </a:r>
                      <a:r>
                        <a:rPr kumimoji="0" lang="en" altLang="ko-Kore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+mn-ea"/>
                          <a:cs typeface="+mn-cs"/>
                        </a:rPr>
                        <a:t>E-0</a:t>
                      </a: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34" charset="-127"/>
                          <a:cs typeface="+mn-cs"/>
                        </a:rPr>
                        <a:t>3</a:t>
                      </a:r>
                      <a:endParaRPr lang="en" sz="1100" b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3531303"/>
                  </a:ext>
                </a:extLst>
              </a:tr>
              <a:tr h="22268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ore-KR" sz="1100" b="0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kumimoji="0" lang="en-US" altLang="ko-K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34" charset="-127"/>
                          <a:cs typeface="+mn-cs"/>
                        </a:rPr>
                        <a:t>8.64</a:t>
                      </a:r>
                      <a:r>
                        <a:rPr kumimoji="0" lang="en" altLang="ko-Kore-K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+mn-ea"/>
                          <a:cs typeface="+mn-cs"/>
                        </a:rPr>
                        <a:t>E-0</a:t>
                      </a:r>
                      <a:r>
                        <a:rPr kumimoji="0" lang="en-US" altLang="ko-K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34" charset="-127"/>
                          <a:cs typeface="+mn-cs"/>
                        </a:rPr>
                        <a:t>4</a:t>
                      </a:r>
                      <a:endParaRPr lang="en" sz="1100" b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236512"/>
                  </a:ext>
                </a:extLst>
              </a:tr>
              <a:tr h="22268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ore-KR" sz="1100" b="0"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34" charset="-127"/>
                          <a:cs typeface="+mn-cs"/>
                        </a:rPr>
                        <a:t>6.25</a:t>
                      </a:r>
                      <a:r>
                        <a:rPr kumimoji="0" lang="en" altLang="ko-Kore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+mn-ea"/>
                          <a:cs typeface="+mn-cs"/>
                        </a:rPr>
                        <a:t>E-0</a:t>
                      </a: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34" charset="-127"/>
                          <a:cs typeface="+mn-cs"/>
                        </a:rPr>
                        <a:t>4</a:t>
                      </a:r>
                      <a:endParaRPr lang="en" sz="1100" b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1842787"/>
                  </a:ext>
                </a:extLst>
              </a:tr>
              <a:tr h="22268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ore-KR" sz="1100" b="0">
                          <a:solidFill>
                            <a:schemeClr val="tx1"/>
                          </a:solidFill>
                          <a:effectLst/>
                        </a:rPr>
                        <a:t>6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34" charset="-127"/>
                          <a:cs typeface="+mn-cs"/>
                        </a:rPr>
                        <a:t>3.86</a:t>
                      </a:r>
                      <a:r>
                        <a:rPr kumimoji="0" lang="en" altLang="ko-Kore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+mn-ea"/>
                          <a:cs typeface="+mn-cs"/>
                        </a:rPr>
                        <a:t>E-0</a:t>
                      </a: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34" charset="-127"/>
                          <a:cs typeface="+mn-cs"/>
                        </a:rPr>
                        <a:t>4</a:t>
                      </a:r>
                      <a:endParaRPr lang="en" sz="1100" b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6384640"/>
                  </a:ext>
                </a:extLst>
              </a:tr>
              <a:tr h="22268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ore-KR" sz="1100" b="0">
                          <a:solidFill>
                            <a:schemeClr val="tx1"/>
                          </a:solidFill>
                          <a:effectLst/>
                        </a:rPr>
                        <a:t>7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34" charset="-127"/>
                          <a:cs typeface="+mn-cs"/>
                        </a:rPr>
                        <a:t>1.83</a:t>
                      </a:r>
                      <a:r>
                        <a:rPr kumimoji="0" lang="en" altLang="ko-Kore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+mn-ea"/>
                          <a:cs typeface="+mn-cs"/>
                        </a:rPr>
                        <a:t>E-0</a:t>
                      </a: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34" charset="-127"/>
                          <a:cs typeface="+mn-cs"/>
                        </a:rPr>
                        <a:t>4</a:t>
                      </a:r>
                      <a:endParaRPr lang="en" sz="1100" b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0812307"/>
                  </a:ext>
                </a:extLst>
              </a:tr>
              <a:tr h="22268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ore-KR" sz="1100" b="0">
                          <a:solidFill>
                            <a:schemeClr val="tx1"/>
                          </a:solidFill>
                          <a:effectLst/>
                        </a:rPr>
                        <a:t>8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34" charset="-127"/>
                          <a:cs typeface="+mn-cs"/>
                        </a:rPr>
                        <a:t>4.76</a:t>
                      </a:r>
                      <a:r>
                        <a:rPr kumimoji="0" lang="en" altLang="ko-Kore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+mn-ea"/>
                          <a:cs typeface="+mn-cs"/>
                        </a:rPr>
                        <a:t>E-0</a:t>
                      </a: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34" charset="-127"/>
                          <a:cs typeface="+mn-cs"/>
                        </a:rPr>
                        <a:t>5</a:t>
                      </a:r>
                      <a:endParaRPr lang="en" sz="1100" b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8393943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E7993CAB-898E-BD4C-B421-3034B0F306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2273" y="1659482"/>
            <a:ext cx="4592569" cy="290659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41616965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A3D393C-E9F4-ED48-837E-1D89258CD32F}"/>
              </a:ext>
            </a:extLst>
          </p:cNvPr>
          <p:cNvSpPr/>
          <p:nvPr/>
        </p:nvSpPr>
        <p:spPr>
          <a:xfrm>
            <a:off x="0" y="2047036"/>
            <a:ext cx="12192000" cy="2577517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SPA Score Feature Extraction</a:t>
            </a:r>
            <a:endParaRPr lang="pt-BR" altLang="ko-KR" sz="28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2124717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Feature Extraction Process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Basic setting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Result of trained model are (down-sampled image) and (virtual image).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Set storage path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Declare method</a:t>
            </a:r>
            <a:endParaRPr kumimoji="1" lang="ko-Kore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A09F21-C87B-714F-9E49-9C8CACA9F8AC}"/>
              </a:ext>
            </a:extLst>
          </p:cNvPr>
          <p:cNvSpPr txBox="1"/>
          <p:nvPr/>
        </p:nvSpPr>
        <p:spPr>
          <a:xfrm>
            <a:off x="1289300" y="6069724"/>
            <a:ext cx="9613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" altLang="ko-Kore-KR" dirty="0"/>
              <a:t>Path : idea2/YJ/git/</a:t>
            </a:r>
            <a:r>
              <a:rPr kumimoji="1" lang="en" altLang="ko-Kore-KR" dirty="0" err="1"/>
              <a:t>SubpixelRendering</a:t>
            </a:r>
            <a:r>
              <a:rPr kumimoji="1" lang="en" altLang="ko-Kore-KR" dirty="0"/>
              <a:t>/network/</a:t>
            </a:r>
            <a:r>
              <a:rPr kumimoji="1" lang="en" altLang="ko-Kore-KR" dirty="0" err="1"/>
              <a:t>ref_alg</a:t>
            </a:r>
            <a:r>
              <a:rPr kumimoji="1" lang="en" altLang="ko-Kore-KR" dirty="0"/>
              <a:t>/230712-feature%20extraction.ipynb</a:t>
            </a:r>
            <a:endParaRPr kumimoji="1" lang="ko-Kore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6888E9F-16F8-3E48-B6EF-2E9E33E3C4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841" y="2744591"/>
            <a:ext cx="6286500" cy="16129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8BE6161-DCBF-6C4C-B93B-7CD4098AC2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841" y="4928235"/>
            <a:ext cx="8432800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168985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Feature Extraction Process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Image processing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Processing (down-sampled image) and (virtual image)</a:t>
            </a:r>
            <a:endParaRPr kumimoji="1" lang="ko-Kore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CDAD8AA-4E35-1843-B4FF-941C7454E81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419"/>
          <a:stretch/>
        </p:blipFill>
        <p:spPr>
          <a:xfrm>
            <a:off x="802734" y="2158246"/>
            <a:ext cx="9918700" cy="292746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565A997-5FDB-E84A-9CE6-0C73377EC56C}"/>
              </a:ext>
            </a:extLst>
          </p:cNvPr>
          <p:cNvSpPr txBox="1"/>
          <p:nvPr/>
        </p:nvSpPr>
        <p:spPr>
          <a:xfrm>
            <a:off x="5754069" y="5053696"/>
            <a:ext cx="25199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" altLang="ko-Kore-KR" sz="2400" dirty="0"/>
              <a:t>.</a:t>
            </a:r>
          </a:p>
          <a:p>
            <a:pPr algn="ctr"/>
            <a:r>
              <a:rPr kumimoji="1" lang="en" altLang="ko-Kore-KR" sz="2400" dirty="0"/>
              <a:t>.</a:t>
            </a:r>
          </a:p>
          <a:p>
            <a:pPr algn="ctr"/>
            <a:r>
              <a:rPr kumimoji="1" lang="en" altLang="ko-Kore-KR" sz="2400" dirty="0"/>
              <a:t>.</a:t>
            </a:r>
            <a:endParaRPr kumimoji="1" lang="ko-Kore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33053454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Feature Extraction Process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Feature Extraction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Set path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Processing features 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Save features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E65E417-2FB3-0E47-B198-E461B22C48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18" y="2132526"/>
            <a:ext cx="5372100" cy="6985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546C45C-7201-684D-92C5-6260E8FD881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13"/>
          <a:stretch/>
        </p:blipFill>
        <p:spPr>
          <a:xfrm>
            <a:off x="795818" y="4102475"/>
            <a:ext cx="10959114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800564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Practice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455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Debug</a:t>
            </a:r>
            <a:r>
              <a:rPr kumimoji="1" lang="ko-KR" altLang="en-US" sz="2000" b="1" dirty="0"/>
              <a:t> </a:t>
            </a:r>
            <a:r>
              <a:rPr kumimoji="1" lang="en-US" altLang="ko-KR" sz="2000" b="1" dirty="0"/>
              <a:t>note</a:t>
            </a:r>
            <a:endParaRPr kumimoji="1" lang="en-US" altLang="ko-Kore-KR" sz="2000" b="1" dirty="0"/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결과 이미지 중 </a:t>
            </a:r>
            <a:r>
              <a:rPr kumimoji="1" lang="en-US" altLang="ko-KR" dirty="0"/>
              <a:t>.JPG</a:t>
            </a:r>
            <a:r>
              <a:rPr kumimoji="1" lang="ko-KR" altLang="en-US" dirty="0"/>
              <a:t> 대문자가 아닌 </a:t>
            </a:r>
            <a:r>
              <a:rPr kumimoji="1" lang="en-US" altLang="ko-KR" dirty="0"/>
              <a:t>.jpg</a:t>
            </a:r>
            <a:r>
              <a:rPr kumimoji="1" lang="ko-KR" altLang="en-US" dirty="0"/>
              <a:t> 소문자로 인한 에러</a:t>
            </a:r>
            <a:endParaRPr kumimoji="1" lang="en-US" altLang="ko-KR" dirty="0"/>
          </a:p>
          <a:p>
            <a:r>
              <a:rPr kumimoji="1" lang="ko-KR" altLang="en-US" dirty="0"/>
              <a:t>   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리눅스 커널 해당 폴더에서 코드 입력 시 해결됨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   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</a:t>
            </a:r>
            <a:r>
              <a:rPr kumimoji="1" lang="en" altLang="ko-KR" dirty="0"/>
              <a:t>rename 's/\.jpg$/.JPG/' *.jpg</a:t>
            </a: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Run</a:t>
            </a:r>
            <a:r>
              <a:rPr kumimoji="1" lang="ko-KR" altLang="en-US" dirty="0"/>
              <a:t> 마다 수정해야할 부분</a:t>
            </a:r>
            <a:endParaRPr kumimoji="1" lang="en-US" altLang="ko-KR" dirty="0"/>
          </a:p>
          <a:p>
            <a:r>
              <a:rPr kumimoji="1" lang="ko-KR" altLang="en-US" dirty="0"/>
              <a:t>   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path_proposed</a:t>
            </a:r>
            <a:r>
              <a:rPr kumimoji="1" lang="ko-KR" altLang="en-US" dirty="0"/>
              <a:t>만 새로운 모델 폴더로 변경하면 됨</a:t>
            </a:r>
            <a:r>
              <a:rPr kumimoji="1" lang="en-US" altLang="ko-KR" dirty="0"/>
              <a:t>.</a:t>
            </a: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이미지 크기에 따른 동적 프로그래밍</a:t>
            </a:r>
            <a:endParaRPr kumimoji="1" lang="en-US" altLang="ko-KR" dirty="0"/>
          </a:p>
          <a:p>
            <a:r>
              <a:rPr kumimoji="1" lang="ko-KR" altLang="en-US" dirty="0"/>
              <a:t>   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일부 이미지 크기가 맞지 않는 경우가 있음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ore-KR" dirty="0"/>
          </a:p>
          <a:p>
            <a:r>
              <a:rPr kumimoji="1" lang="ko-KR" altLang="en-US" dirty="0"/>
              <a:t>   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코드 수정</a:t>
            </a:r>
            <a:r>
              <a:rPr kumimoji="1" lang="en-US" altLang="ko-KR" dirty="0"/>
              <a:t> </a:t>
            </a:r>
            <a:r>
              <a:rPr kumimoji="1" lang="ko-KR" altLang="en-US" dirty="0"/>
              <a:t>질문 </a:t>
            </a:r>
            <a:r>
              <a:rPr kumimoji="1" lang="en-US" altLang="ko-KR" dirty="0"/>
              <a:t>(</a:t>
            </a:r>
            <a:r>
              <a:rPr kumimoji="1" lang="ko-KR" altLang="en-US" dirty="0"/>
              <a:t>진행중</a:t>
            </a:r>
            <a:r>
              <a:rPr kumimoji="1" lang="en-US" altLang="ko-KR" dirty="0"/>
              <a:t>)</a:t>
            </a:r>
            <a:r>
              <a:rPr kumimoji="1" lang="ko-KR" altLang="en-US" dirty="0"/>
              <a:t> </a:t>
            </a:r>
            <a:r>
              <a:rPr kumimoji="1" lang="en-US" altLang="ko-KR" dirty="0"/>
              <a:t>(</a:t>
            </a:r>
            <a:r>
              <a:rPr kumimoji="1" lang="ko-KR" altLang="en-US" dirty="0"/>
              <a:t>메서드 수정 </a:t>
            </a:r>
            <a:r>
              <a:rPr kumimoji="1" lang="en-US" altLang="ko-KR" dirty="0"/>
              <a:t>or </a:t>
            </a:r>
            <a:r>
              <a:rPr kumimoji="1" lang="ko-KR" altLang="en-US" dirty="0"/>
              <a:t>이미지 </a:t>
            </a:r>
            <a:r>
              <a:rPr kumimoji="1" lang="en-US" altLang="ko-KR" dirty="0"/>
              <a:t>crop)</a:t>
            </a: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A13B52A-933B-8844-822B-A141C71C0E1C}"/>
              </a:ext>
            </a:extLst>
          </p:cNvPr>
          <p:cNvSpPr txBox="1"/>
          <p:nvPr/>
        </p:nvSpPr>
        <p:spPr>
          <a:xfrm>
            <a:off x="1289300" y="6069724"/>
            <a:ext cx="9613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" altLang="ko-Kore-KR" dirty="0"/>
              <a:t>Path : idea2/YJ/git/</a:t>
            </a:r>
            <a:r>
              <a:rPr kumimoji="1" lang="en" altLang="ko-Kore-KR" dirty="0" err="1"/>
              <a:t>SubpixelRendering</a:t>
            </a:r>
            <a:r>
              <a:rPr kumimoji="1" lang="en" altLang="ko-Kore-KR" dirty="0"/>
              <a:t>/network/</a:t>
            </a:r>
            <a:r>
              <a:rPr kumimoji="1" lang="en" altLang="ko-Kore-KR" dirty="0" err="1"/>
              <a:t>ref_alg</a:t>
            </a:r>
            <a:r>
              <a:rPr kumimoji="1" lang="en" altLang="ko-Kore-KR" dirty="0"/>
              <a:t>/230712-feature%20extraction.ipynb</a:t>
            </a: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FA9E7B4-77E2-2D4C-B54C-DF1802F1DF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544" y="3561308"/>
            <a:ext cx="5715000" cy="4699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A58F955-87A8-1C4F-AD9C-F5380276A4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2084" y="4505215"/>
            <a:ext cx="4406900" cy="3048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568631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Method details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821482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3.1. </a:t>
            </a:r>
            <a:r>
              <a:rPr lang="en" altLang="ko-Kore-KR" sz="2000" b="1" dirty="0"/>
              <a:t>Decoupled weight decay for the “head</a:t>
            </a:r>
            <a:r>
              <a:rPr lang="en-US" altLang="ko-Kore-KR" sz="2000" b="1" dirty="0"/>
              <a:t>”</a:t>
            </a:r>
            <a:endParaRPr kumimoji="1" lang="en-US" altLang="ko-Kore-KR" b="1" dirty="0"/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Weight decay on the final FC layer(</a:t>
            </a:r>
            <a:r>
              <a:rPr lang="en-US" altLang="ko-Kore-KR" dirty="0"/>
              <a:t>MLP </a:t>
            </a:r>
            <a:r>
              <a:rPr lang="en" altLang="ko-Kore-KR" dirty="0"/>
              <a:t>head). Do not on another FC layer(MLP body).</a:t>
            </a:r>
          </a:p>
          <a:p>
            <a:endParaRPr kumimoji="1" lang="en-US" altLang="ko-Kore-KR" b="1" dirty="0"/>
          </a:p>
          <a:p>
            <a:r>
              <a:rPr kumimoji="1" lang="en-US" altLang="ko-Kore-KR" sz="2000" b="1" dirty="0"/>
              <a:t>3.2. </a:t>
            </a:r>
            <a:r>
              <a:rPr lang="en" altLang="ko-Kore-KR" sz="2000" b="1" dirty="0"/>
              <a:t>Saving memory by removing [class] token</a:t>
            </a:r>
            <a:r>
              <a:rPr kumimoji="1" lang="en-US" altLang="ko-Kore-KR" sz="2000" b="1" dirty="0"/>
              <a:t>, (use pooling layers)</a:t>
            </a:r>
            <a:endParaRPr kumimoji="1" lang="en-US" altLang="ko-Kore-KR" dirty="0"/>
          </a:p>
          <a:p>
            <a:endParaRPr kumimoji="1" lang="en-US" altLang="ko-Kore-KR" sz="2000" b="1" dirty="0"/>
          </a:p>
          <a:p>
            <a:r>
              <a:rPr kumimoji="1" lang="en-US" altLang="ko-Kore-KR" sz="2000" b="1" dirty="0"/>
              <a:t>3.3. Scaling up data (JFT-3B)</a:t>
            </a:r>
          </a:p>
          <a:p>
            <a:endParaRPr kumimoji="1" lang="en-US" altLang="ko-Kore-KR" sz="2000" b="1" dirty="0"/>
          </a:p>
          <a:p>
            <a:r>
              <a:rPr kumimoji="1" lang="en-US" altLang="ko-Kore-KR" sz="2000" b="1" dirty="0"/>
              <a:t>3.4. </a:t>
            </a:r>
            <a:r>
              <a:rPr lang="en" altLang="ko-Kore-KR" sz="2000" b="1" dirty="0"/>
              <a:t>Memory-efficient optimizers</a:t>
            </a:r>
            <a:endParaRPr kumimoji="1" lang="en-US" altLang="ko-Kore-KR" b="1" dirty="0"/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Adam with half-precision momentum.</a:t>
            </a:r>
            <a:endParaRPr kumimoji="1" lang="en-US" altLang="ko-Kore-KR" b="1" dirty="0"/>
          </a:p>
          <a:p>
            <a:endParaRPr kumimoji="1" lang="en-US" altLang="ko-Kore-KR" b="1" dirty="0"/>
          </a:p>
          <a:p>
            <a:r>
              <a:rPr kumimoji="1" lang="en-US" altLang="ko-Kore-KR" sz="2000" b="1" dirty="0"/>
              <a:t>3.5. </a:t>
            </a:r>
            <a:r>
              <a:rPr lang="en" altLang="ko-Kore-KR" sz="2000" b="1" dirty="0"/>
              <a:t>Learning-rate schedule</a:t>
            </a:r>
            <a:endParaRPr kumimoji="1" lang="en-US" altLang="ko-Kore-KR" b="1" dirty="0"/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Warmup phase in the beginning, cooldown phase at the end.</a:t>
            </a:r>
            <a:endParaRPr lang="en" altLang="ko-Kore-KR" b="1" dirty="0"/>
          </a:p>
          <a:p>
            <a:endParaRPr kumimoji="1" lang="en-US" altLang="ko-Kore-KR" b="1" dirty="0"/>
          </a:p>
          <a:p>
            <a:r>
              <a:rPr kumimoji="1" lang="en-US" altLang="ko-Kore-KR" sz="2000" b="1" dirty="0"/>
              <a:t>3.6. </a:t>
            </a:r>
            <a:r>
              <a:rPr lang="en" altLang="ko-Kore-KR" sz="2000" b="1" dirty="0"/>
              <a:t>Selecting model dimensions (G/14)</a:t>
            </a:r>
            <a:endParaRPr kumimoji="1" lang="en-US" altLang="ko-Kore-KR" sz="2000" b="1" dirty="0"/>
          </a:p>
          <a:p>
            <a:endParaRPr kumimoji="1" lang="en-US" altLang="ko-Kore-KR" sz="20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FEA493A-8103-F242-B507-98B91F0B3C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7652" y="4465193"/>
            <a:ext cx="3813947" cy="1188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411173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Practice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Result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총 </a:t>
            </a:r>
            <a:r>
              <a:rPr kumimoji="1" lang="en-US" altLang="ko-KR" dirty="0"/>
              <a:t>40</a:t>
            </a:r>
            <a:r>
              <a:rPr kumimoji="1" lang="ko-KR" altLang="en-US" dirty="0"/>
              <a:t>개 이미지 파일 진행 </a:t>
            </a:r>
            <a:r>
              <a:rPr kumimoji="1" lang="en-US" altLang="ko-KR" dirty="0"/>
              <a:t>(1-5.JPG,</a:t>
            </a:r>
            <a:r>
              <a:rPr kumimoji="1" lang="ko-KR" altLang="en-US" dirty="0"/>
              <a:t> </a:t>
            </a:r>
            <a:r>
              <a:rPr kumimoji="1" lang="en-US" altLang="ko-KR" dirty="0"/>
              <a:t>2-10.JPG, 2-12.JPG,</a:t>
            </a:r>
            <a:r>
              <a:rPr kumimoji="1" lang="ko-KR" altLang="en-US" dirty="0"/>
              <a:t> </a:t>
            </a:r>
            <a:r>
              <a:rPr kumimoji="1" lang="en-US" altLang="ko-KR" dirty="0"/>
              <a:t>…</a:t>
            </a:r>
            <a:r>
              <a:rPr kumimoji="1" lang="ko-KR" altLang="en-US" dirty="0"/>
              <a:t> </a:t>
            </a:r>
            <a:r>
              <a:rPr kumimoji="1" lang="en-US" altLang="ko-KR" dirty="0"/>
              <a:t>)</a:t>
            </a: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68DBA68-25A3-B64E-A394-665C4B39B49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96"/>
          <a:stretch/>
        </p:blipFill>
        <p:spPr>
          <a:xfrm>
            <a:off x="437068" y="2394456"/>
            <a:ext cx="3797300" cy="325940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A4BC226-1561-1243-881E-FDEB434258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0979" y="2598014"/>
            <a:ext cx="2552700" cy="30353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B46EA14-0F3F-A74B-AF3D-F2A98682EC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9566" y="2598014"/>
            <a:ext cx="2374900" cy="30353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8DB69AE-819E-0A4D-8F44-456BBF65C54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8409" y="2587740"/>
            <a:ext cx="2501900" cy="303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329184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Practice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Result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Data</a:t>
            </a:r>
            <a:r>
              <a:rPr kumimoji="1" lang="ko-KR" altLang="en-US" dirty="0"/>
              <a:t> </a:t>
            </a:r>
            <a:r>
              <a:rPr kumimoji="1" lang="en-US" altLang="ko-KR" dirty="0"/>
              <a:t>frame </a:t>
            </a:r>
            <a:r>
              <a:rPr kumimoji="1" lang="ko-KR" altLang="en-US" dirty="0"/>
              <a:t>형태의 결과</a:t>
            </a: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ore-KR" altLang="en-US" dirty="0"/>
              <a:t>엑셀</a:t>
            </a:r>
            <a:r>
              <a:rPr kumimoji="1" lang="ko-KR" altLang="en-US" dirty="0"/>
              <a:t> 형태의 결과</a:t>
            </a:r>
            <a:endParaRPr kumimoji="1" lang="ko-Kore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CB52245-E3B8-304F-BC5B-E549DBF841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71" y="2219488"/>
            <a:ext cx="7632700" cy="15621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5FF42640-E29D-6E40-9B83-D3BA02CD38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71" y="4374238"/>
            <a:ext cx="7747000" cy="17526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788F912-DF55-2E41-86A0-1AD806A6F1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0274" y="3984868"/>
            <a:ext cx="1610831" cy="2141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197812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Practice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Parameters and FLOPs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" altLang="ko-Kore-KR" dirty="0"/>
              <a:t>K3C256L32</a:t>
            </a:r>
            <a:r>
              <a:rPr kumimoji="1" lang="ko-KR" altLang="en-US" dirty="0"/>
              <a:t>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G(1777409, 87312826368) , R/B(1777409, 82462113792)</a:t>
            </a: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336A03F-7230-0C4A-B772-04B641BA9229}"/>
              </a:ext>
            </a:extLst>
          </p:cNvPr>
          <p:cNvSpPr txBox="1"/>
          <p:nvPr/>
        </p:nvSpPr>
        <p:spPr>
          <a:xfrm>
            <a:off x="1916042" y="6069724"/>
            <a:ext cx="8359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" altLang="ko-Kore-KR" dirty="0"/>
              <a:t>Path : idea2/YJ/git/</a:t>
            </a:r>
            <a:r>
              <a:rPr kumimoji="1" lang="en" altLang="ko-Kore-KR" dirty="0" err="1"/>
              <a:t>SubpixelRendering</a:t>
            </a:r>
            <a:r>
              <a:rPr kumimoji="1" lang="en" altLang="ko-Kore-KR" dirty="0"/>
              <a:t>/network/</a:t>
            </a:r>
            <a:r>
              <a:rPr kumimoji="1" lang="en" altLang="ko-Kore-KR" dirty="0" err="1"/>
              <a:t>gridSearch</a:t>
            </a:r>
            <a:r>
              <a:rPr kumimoji="1" lang="en" altLang="ko-Kore-KR" dirty="0"/>
              <a:t>/GS-24-Copy1.ipynb</a:t>
            </a:r>
            <a:endParaRPr kumimoji="1" lang="ko-Kore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28B741C-FEE1-E14C-B545-5C69754D1B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120" y="2886771"/>
            <a:ext cx="4247948" cy="318295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6468817-F6B3-D242-A7E0-FE952F686B01}"/>
              </a:ext>
            </a:extLst>
          </p:cNvPr>
          <p:cNvSpPr txBox="1"/>
          <p:nvPr/>
        </p:nvSpPr>
        <p:spPr>
          <a:xfrm>
            <a:off x="3019277" y="2517439"/>
            <a:ext cx="487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[G]</a:t>
            </a:r>
            <a:endParaRPr kumimoji="1" lang="ko-Kore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534DF99-A701-5C47-8FDF-6B294C0A14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2850" y="2876496"/>
            <a:ext cx="4213619" cy="319322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824CF24-F51C-F34D-AAAE-2343C736EA38}"/>
              </a:ext>
            </a:extLst>
          </p:cNvPr>
          <p:cNvSpPr txBox="1"/>
          <p:nvPr/>
        </p:nvSpPr>
        <p:spPr>
          <a:xfrm>
            <a:off x="8173251" y="2517439"/>
            <a:ext cx="692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[R/B]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77545387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Practice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Parameters and FLOPs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" altLang="ko-Kore-KR" dirty="0"/>
              <a:t>K3C16L21</a:t>
            </a:r>
            <a:r>
              <a:rPr kumimoji="1" lang="ko-KR" altLang="en-US" dirty="0"/>
              <a:t>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G(2769, 172228608) , R/B(2769, 171048960)</a:t>
            </a: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336A03F-7230-0C4A-B772-04B641BA9229}"/>
              </a:ext>
            </a:extLst>
          </p:cNvPr>
          <p:cNvSpPr txBox="1"/>
          <p:nvPr/>
        </p:nvSpPr>
        <p:spPr>
          <a:xfrm>
            <a:off x="1916042" y="6069724"/>
            <a:ext cx="8359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" altLang="ko-Kore-KR" dirty="0"/>
              <a:t>Path : idea2/YJ/git/</a:t>
            </a:r>
            <a:r>
              <a:rPr kumimoji="1" lang="en" altLang="ko-Kore-KR" dirty="0" err="1"/>
              <a:t>SubpixelRendering</a:t>
            </a:r>
            <a:r>
              <a:rPr kumimoji="1" lang="en" altLang="ko-Kore-KR" dirty="0"/>
              <a:t>/network/</a:t>
            </a:r>
            <a:r>
              <a:rPr kumimoji="1" lang="en" altLang="ko-Kore-KR" dirty="0" err="1"/>
              <a:t>gridSearch</a:t>
            </a:r>
            <a:r>
              <a:rPr kumimoji="1" lang="en" altLang="ko-Kore-KR" dirty="0"/>
              <a:t>/GS-24-Copy1.ipynb</a:t>
            </a:r>
            <a:endParaRPr kumimoji="1" lang="ko-Kore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6468817-F6B3-D242-A7E0-FE952F686B01}"/>
              </a:ext>
            </a:extLst>
          </p:cNvPr>
          <p:cNvSpPr txBox="1"/>
          <p:nvPr/>
        </p:nvSpPr>
        <p:spPr>
          <a:xfrm>
            <a:off x="3019277" y="2517439"/>
            <a:ext cx="487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[G]</a:t>
            </a:r>
            <a:endParaRPr kumimoji="1" lang="ko-Kore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824CF24-F51C-F34D-AAAE-2343C736EA38}"/>
              </a:ext>
            </a:extLst>
          </p:cNvPr>
          <p:cNvSpPr txBox="1"/>
          <p:nvPr/>
        </p:nvSpPr>
        <p:spPr>
          <a:xfrm>
            <a:off x="8173251" y="2517439"/>
            <a:ext cx="692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[R/B]</a:t>
            </a: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F0230B4-9E07-2344-80D7-F4746E31C8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79" y="2886771"/>
            <a:ext cx="4673029" cy="184613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E5407A4-DA83-2F46-AAF9-A456C6C93D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3145" y="2886771"/>
            <a:ext cx="4673029" cy="1857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069665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Practice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Parameters and FLOPs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336A03F-7230-0C4A-B772-04B641BA9229}"/>
              </a:ext>
            </a:extLst>
          </p:cNvPr>
          <p:cNvSpPr txBox="1"/>
          <p:nvPr/>
        </p:nvSpPr>
        <p:spPr>
          <a:xfrm>
            <a:off x="1916042" y="6069724"/>
            <a:ext cx="8359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" altLang="ko-Kore-KR" dirty="0"/>
              <a:t>Path : idea2/YJ/git/</a:t>
            </a:r>
            <a:r>
              <a:rPr kumimoji="1" lang="en" altLang="ko-Kore-KR" dirty="0" err="1"/>
              <a:t>SubpixelRendering</a:t>
            </a:r>
            <a:r>
              <a:rPr kumimoji="1" lang="en" altLang="ko-Kore-KR" dirty="0"/>
              <a:t>/network/</a:t>
            </a:r>
            <a:r>
              <a:rPr kumimoji="1" lang="en" altLang="ko-Kore-KR" dirty="0" err="1"/>
              <a:t>gridSearch</a:t>
            </a:r>
            <a:r>
              <a:rPr kumimoji="1" lang="en" altLang="ko-Kore-KR" dirty="0"/>
              <a:t>/GS-24-Copy1.ipynb</a:t>
            </a:r>
            <a:endParaRPr kumimoji="1" lang="ko-Kore-KR" altLang="en-US" dirty="0"/>
          </a:p>
        </p:txBody>
      </p:sp>
      <p:graphicFrame>
        <p:nvGraphicFramePr>
          <p:cNvPr id="11" name="표 5">
            <a:extLst>
              <a:ext uri="{FF2B5EF4-FFF2-40B4-BE49-F238E27FC236}">
                <a16:creationId xmlns:a16="http://schemas.microsoft.com/office/drawing/2014/main" id="{5377AAC8-8A1B-1B4D-ACF5-D875D49804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8486700"/>
              </p:ext>
            </p:extLst>
          </p:nvPr>
        </p:nvGraphicFramePr>
        <p:xfrm>
          <a:off x="6429918" y="2892204"/>
          <a:ext cx="5432552" cy="19986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5792">
                  <a:extLst>
                    <a:ext uri="{9D8B030D-6E8A-4147-A177-3AD203B41FA5}">
                      <a16:colId xmlns:a16="http://schemas.microsoft.com/office/drawing/2014/main" val="3811469495"/>
                    </a:ext>
                  </a:extLst>
                </a:gridCol>
                <a:gridCol w="1643380">
                  <a:extLst>
                    <a:ext uri="{9D8B030D-6E8A-4147-A177-3AD203B41FA5}">
                      <a16:colId xmlns:a16="http://schemas.microsoft.com/office/drawing/2014/main" val="916919198"/>
                    </a:ext>
                  </a:extLst>
                </a:gridCol>
                <a:gridCol w="1643380">
                  <a:extLst>
                    <a:ext uri="{9D8B030D-6E8A-4147-A177-3AD203B41FA5}">
                      <a16:colId xmlns:a16="http://schemas.microsoft.com/office/drawing/2014/main" val="744887713"/>
                    </a:ext>
                  </a:extLst>
                </a:gridCol>
              </a:tblGrid>
              <a:tr h="666203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1" dirty="0">
                          <a:solidFill>
                            <a:schemeClr val="tx1"/>
                          </a:solidFill>
                        </a:rPr>
                        <a:t>Sub pixel /Model</a:t>
                      </a:r>
                      <a:endParaRPr lang="ko-Kore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ore-KR" b="1" dirty="0">
                          <a:solidFill>
                            <a:schemeClr val="tx1"/>
                          </a:solidFill>
                        </a:rPr>
                        <a:t>K3C256L32</a:t>
                      </a:r>
                      <a:endParaRPr lang="ko-Kore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ore-KR" b="1" dirty="0">
                          <a:solidFill>
                            <a:schemeClr val="tx1"/>
                          </a:solidFill>
                        </a:rPr>
                        <a:t>K3C16L21</a:t>
                      </a:r>
                      <a:endParaRPr lang="ko-Kore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3306974"/>
                  </a:ext>
                </a:extLst>
              </a:tr>
              <a:tr h="666203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1" dirty="0">
                          <a:solidFill>
                            <a:schemeClr val="tx1"/>
                          </a:solidFill>
                        </a:rPr>
                        <a:t>G</a:t>
                      </a:r>
                      <a:endParaRPr lang="ko-Kore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ko-KR" dirty="0"/>
                        <a:t>87312826368</a:t>
                      </a:r>
                      <a:endParaRPr lang="ko-Kore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ko-KR" dirty="0"/>
                        <a:t>172228608</a:t>
                      </a:r>
                      <a:endParaRPr lang="ko-Kore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3043722"/>
                  </a:ext>
                </a:extLst>
              </a:tr>
              <a:tr h="666203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1" dirty="0">
                          <a:solidFill>
                            <a:schemeClr val="tx1"/>
                          </a:solidFill>
                        </a:rPr>
                        <a:t>R/B</a:t>
                      </a:r>
                      <a:endParaRPr lang="ko-Kore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ko-KR" dirty="0"/>
                        <a:t>82462113792</a:t>
                      </a:r>
                      <a:endParaRPr lang="ko-Kore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ko-KR" dirty="0"/>
                        <a:t>171048960</a:t>
                      </a:r>
                      <a:endParaRPr lang="ko-Kore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5234780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49182B10-041E-954E-B112-E9890621A001}"/>
              </a:ext>
            </a:extLst>
          </p:cNvPr>
          <p:cNvSpPr txBox="1"/>
          <p:nvPr/>
        </p:nvSpPr>
        <p:spPr>
          <a:xfrm>
            <a:off x="2304387" y="2481776"/>
            <a:ext cx="1482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[Parameters]</a:t>
            </a:r>
            <a:endParaRPr kumimoji="1" lang="ko-Kore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1F558D8-D791-F749-8B47-E2F903EF6145}"/>
              </a:ext>
            </a:extLst>
          </p:cNvPr>
          <p:cNvSpPr txBox="1"/>
          <p:nvPr/>
        </p:nvSpPr>
        <p:spPr>
          <a:xfrm>
            <a:off x="8670230" y="2481776"/>
            <a:ext cx="951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[FLOPs]</a:t>
            </a:r>
            <a:endParaRPr kumimoji="1" lang="ko-Kore-KR" altLang="en-US" dirty="0"/>
          </a:p>
        </p:txBody>
      </p:sp>
      <p:graphicFrame>
        <p:nvGraphicFramePr>
          <p:cNvPr id="15" name="표 5">
            <a:extLst>
              <a:ext uri="{FF2B5EF4-FFF2-40B4-BE49-F238E27FC236}">
                <a16:creationId xmlns:a16="http://schemas.microsoft.com/office/drawing/2014/main" id="{A1F9CB42-58A8-0542-B779-FBD3A55BC1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8242601"/>
              </p:ext>
            </p:extLst>
          </p:nvPr>
        </p:nvGraphicFramePr>
        <p:xfrm>
          <a:off x="329532" y="2892204"/>
          <a:ext cx="5432552" cy="19986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5792">
                  <a:extLst>
                    <a:ext uri="{9D8B030D-6E8A-4147-A177-3AD203B41FA5}">
                      <a16:colId xmlns:a16="http://schemas.microsoft.com/office/drawing/2014/main" val="3811469495"/>
                    </a:ext>
                  </a:extLst>
                </a:gridCol>
                <a:gridCol w="1643380">
                  <a:extLst>
                    <a:ext uri="{9D8B030D-6E8A-4147-A177-3AD203B41FA5}">
                      <a16:colId xmlns:a16="http://schemas.microsoft.com/office/drawing/2014/main" val="916919198"/>
                    </a:ext>
                  </a:extLst>
                </a:gridCol>
                <a:gridCol w="1643380">
                  <a:extLst>
                    <a:ext uri="{9D8B030D-6E8A-4147-A177-3AD203B41FA5}">
                      <a16:colId xmlns:a16="http://schemas.microsoft.com/office/drawing/2014/main" val="744887713"/>
                    </a:ext>
                  </a:extLst>
                </a:gridCol>
              </a:tblGrid>
              <a:tr h="666203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1" dirty="0">
                          <a:solidFill>
                            <a:schemeClr val="tx1"/>
                          </a:solidFill>
                        </a:rPr>
                        <a:t>Sub pixel /Model</a:t>
                      </a:r>
                      <a:endParaRPr lang="ko-Kore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ore-KR" b="1" dirty="0">
                          <a:solidFill>
                            <a:schemeClr val="tx1"/>
                          </a:solidFill>
                        </a:rPr>
                        <a:t>K3C256L32</a:t>
                      </a:r>
                      <a:endParaRPr lang="ko-Kore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ore-KR" b="1" dirty="0">
                          <a:solidFill>
                            <a:schemeClr val="tx1"/>
                          </a:solidFill>
                        </a:rPr>
                        <a:t>K3C16L21</a:t>
                      </a:r>
                      <a:endParaRPr lang="ko-Kore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3306974"/>
                  </a:ext>
                </a:extLst>
              </a:tr>
              <a:tr h="666203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1" dirty="0">
                          <a:solidFill>
                            <a:schemeClr val="tx1"/>
                          </a:solidFill>
                        </a:rPr>
                        <a:t>G</a:t>
                      </a:r>
                      <a:endParaRPr lang="ko-Kore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ko-KR" dirty="0"/>
                        <a:t>1777409</a:t>
                      </a:r>
                      <a:endParaRPr lang="ko-Kore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ko-KR" dirty="0"/>
                        <a:t>2769</a:t>
                      </a:r>
                      <a:endParaRPr lang="ko-Kore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3043722"/>
                  </a:ext>
                </a:extLst>
              </a:tr>
              <a:tr h="666203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1" dirty="0">
                          <a:solidFill>
                            <a:schemeClr val="tx1"/>
                          </a:solidFill>
                        </a:rPr>
                        <a:t>R/B</a:t>
                      </a:r>
                      <a:endParaRPr lang="ko-Kore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ko-KR" dirty="0"/>
                        <a:t>1777409</a:t>
                      </a:r>
                      <a:endParaRPr lang="ko-Kore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ko-KR" dirty="0"/>
                        <a:t>2769</a:t>
                      </a:r>
                      <a:endParaRPr lang="ko-Kore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52347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79811158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A3D393C-E9F4-ED48-837E-1D89258CD32F}"/>
              </a:ext>
            </a:extLst>
          </p:cNvPr>
          <p:cNvSpPr/>
          <p:nvPr/>
        </p:nvSpPr>
        <p:spPr>
          <a:xfrm>
            <a:off x="0" y="2047036"/>
            <a:ext cx="12192000" cy="2577517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Improve Shape Recognition Characteristics of ViT</a:t>
            </a:r>
            <a:endParaRPr lang="pt-BR" altLang="ko-KR" sz="28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2856089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Concatenate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code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C80D0D3-4889-7841-9B24-1561158C87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4350" y="1681192"/>
            <a:ext cx="6083300" cy="47625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28E9A46-0A2C-E548-8F73-3165CD199F4B}"/>
              </a:ext>
            </a:extLst>
          </p:cNvPr>
          <p:cNvSpPr/>
          <p:nvPr/>
        </p:nvSpPr>
        <p:spPr>
          <a:xfrm>
            <a:off x="3726554" y="5546361"/>
            <a:ext cx="4986728" cy="374754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85266361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Concatenate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code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8C08050-6AFF-DA4D-8735-72F0F5BFBEE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256"/>
          <a:stretch/>
        </p:blipFill>
        <p:spPr>
          <a:xfrm>
            <a:off x="1967386" y="1681192"/>
            <a:ext cx="8257227" cy="5049392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00F24B59-B85C-4748-8839-7DA1743874D2}"/>
              </a:ext>
            </a:extLst>
          </p:cNvPr>
          <p:cNvSpPr/>
          <p:nvPr/>
        </p:nvSpPr>
        <p:spPr>
          <a:xfrm>
            <a:off x="2512350" y="3301583"/>
            <a:ext cx="1834798" cy="415978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84360222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Positional Enhancement Module v1.0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code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ABAA05E-BF78-534E-85B8-33910AC862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1625251"/>
            <a:ext cx="6275233" cy="2827006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50D1C570-F9E1-4944-AF2D-EF4D80BB78D3}"/>
              </a:ext>
            </a:extLst>
          </p:cNvPr>
          <p:cNvSpPr/>
          <p:nvPr/>
        </p:nvSpPr>
        <p:spPr>
          <a:xfrm>
            <a:off x="708866" y="3212235"/>
            <a:ext cx="4527163" cy="216766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E669CD6-9973-804D-AE0A-04740052AAEC}"/>
              </a:ext>
            </a:extLst>
          </p:cNvPr>
          <p:cNvSpPr/>
          <p:nvPr/>
        </p:nvSpPr>
        <p:spPr>
          <a:xfrm>
            <a:off x="741522" y="3807830"/>
            <a:ext cx="2241164" cy="394056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54B346B-2DA0-C14D-A50C-BAFE7B2031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5746" y="1625251"/>
            <a:ext cx="4564732" cy="2914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542634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Positional Enhancement Module v1.0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Block diagram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4CFAD7EF-B45E-7649-B7F8-F21DFF5BF3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0313953"/>
              </p:ext>
            </p:extLst>
          </p:nvPr>
        </p:nvGraphicFramePr>
        <p:xfrm>
          <a:off x="1543906" y="2261762"/>
          <a:ext cx="1836575" cy="256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7315">
                  <a:extLst>
                    <a:ext uri="{9D8B030D-6E8A-4147-A177-3AD203B41FA5}">
                      <a16:colId xmlns:a16="http://schemas.microsoft.com/office/drawing/2014/main" val="4183632855"/>
                    </a:ext>
                  </a:extLst>
                </a:gridCol>
                <a:gridCol w="367315">
                  <a:extLst>
                    <a:ext uri="{9D8B030D-6E8A-4147-A177-3AD203B41FA5}">
                      <a16:colId xmlns:a16="http://schemas.microsoft.com/office/drawing/2014/main" val="4227715256"/>
                    </a:ext>
                  </a:extLst>
                </a:gridCol>
                <a:gridCol w="367315">
                  <a:extLst>
                    <a:ext uri="{9D8B030D-6E8A-4147-A177-3AD203B41FA5}">
                      <a16:colId xmlns:a16="http://schemas.microsoft.com/office/drawing/2014/main" val="607002796"/>
                    </a:ext>
                  </a:extLst>
                </a:gridCol>
                <a:gridCol w="367315">
                  <a:extLst>
                    <a:ext uri="{9D8B030D-6E8A-4147-A177-3AD203B41FA5}">
                      <a16:colId xmlns:a16="http://schemas.microsoft.com/office/drawing/2014/main" val="2316999055"/>
                    </a:ext>
                  </a:extLst>
                </a:gridCol>
                <a:gridCol w="367315">
                  <a:extLst>
                    <a:ext uri="{9D8B030D-6E8A-4147-A177-3AD203B41FA5}">
                      <a16:colId xmlns:a16="http://schemas.microsoft.com/office/drawing/2014/main" val="1409651590"/>
                    </a:ext>
                  </a:extLst>
                </a:gridCol>
              </a:tblGrid>
              <a:tr h="319721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917883"/>
                  </a:ext>
                </a:extLst>
              </a:tr>
              <a:tr h="319721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5738525"/>
                  </a:ext>
                </a:extLst>
              </a:tr>
              <a:tr h="319721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393088"/>
                  </a:ext>
                </a:extLst>
              </a:tr>
              <a:tr h="319721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421723"/>
                  </a:ext>
                </a:extLst>
              </a:tr>
              <a:tr h="319721"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6689246"/>
                  </a:ext>
                </a:extLst>
              </a:tr>
              <a:tr h="319721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4407134"/>
                  </a:ext>
                </a:extLst>
              </a:tr>
              <a:tr h="319721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5580197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2BD6F15C-7B3A-324A-89FB-9BC4BA2FEE39}"/>
              </a:ext>
            </a:extLst>
          </p:cNvPr>
          <p:cNvSpPr txBox="1"/>
          <p:nvPr/>
        </p:nvSpPr>
        <p:spPr>
          <a:xfrm>
            <a:off x="2179904" y="1892430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solidFill>
                  <a:srgbClr val="0000FF"/>
                </a:solidFill>
              </a:rPr>
              <a:t>196</a:t>
            </a:r>
            <a:endParaRPr kumimoji="1" lang="ko-Kore-KR" altLang="en-US" dirty="0">
              <a:solidFill>
                <a:srgbClr val="0000FF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809095-641F-7F4F-B956-32C1319BF18F}"/>
              </a:ext>
            </a:extLst>
          </p:cNvPr>
          <p:cNvSpPr txBox="1"/>
          <p:nvPr/>
        </p:nvSpPr>
        <p:spPr>
          <a:xfrm>
            <a:off x="979328" y="3357256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solidFill>
                  <a:srgbClr val="0000FF"/>
                </a:solidFill>
              </a:rPr>
              <a:t>768</a:t>
            </a:r>
            <a:endParaRPr kumimoji="1" lang="ko-Kore-KR" altLang="en-US" dirty="0">
              <a:solidFill>
                <a:srgbClr val="0000FF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FB035A5-CC4A-5345-A8B3-860B1D533314}"/>
              </a:ext>
            </a:extLst>
          </p:cNvPr>
          <p:cNvSpPr/>
          <p:nvPr/>
        </p:nvSpPr>
        <p:spPr>
          <a:xfrm>
            <a:off x="4483068" y="3001919"/>
            <a:ext cx="215757" cy="10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" name="등호 5">
            <a:extLst>
              <a:ext uri="{FF2B5EF4-FFF2-40B4-BE49-F238E27FC236}">
                <a16:creationId xmlns:a16="http://schemas.microsoft.com/office/drawing/2014/main" id="{54C9849F-0701-4F4C-9F2F-4B5C74088A4D}"/>
              </a:ext>
            </a:extLst>
          </p:cNvPr>
          <p:cNvSpPr/>
          <p:nvPr/>
        </p:nvSpPr>
        <p:spPr>
          <a:xfrm>
            <a:off x="3649235" y="3259380"/>
            <a:ext cx="565079" cy="565079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B916A33-00EA-D64B-B56A-87E1478FD429}"/>
              </a:ext>
            </a:extLst>
          </p:cNvPr>
          <p:cNvSpPr txBox="1"/>
          <p:nvPr/>
        </p:nvSpPr>
        <p:spPr>
          <a:xfrm>
            <a:off x="4967579" y="2141866"/>
            <a:ext cx="11996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400" dirty="0">
                <a:solidFill>
                  <a:sysClr val="windowText" lastClr="000000"/>
                </a:solidFill>
              </a:rPr>
              <a:t>Concatenate</a:t>
            </a:r>
            <a:endParaRPr kumimoji="1" lang="ko-Kore-KR" altLang="en-US" sz="1400" dirty="0">
              <a:solidFill>
                <a:sysClr val="windowText" lastClr="000000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4AFC4C6-5D4A-294F-9A3D-D8E51CA43718}"/>
              </a:ext>
            </a:extLst>
          </p:cNvPr>
          <p:cNvSpPr/>
          <p:nvPr/>
        </p:nvSpPr>
        <p:spPr>
          <a:xfrm>
            <a:off x="5460994" y="2461919"/>
            <a:ext cx="215757" cy="10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70DB792-D7E6-2547-9A08-2DD848AF19F2}"/>
              </a:ext>
            </a:extLst>
          </p:cNvPr>
          <p:cNvSpPr/>
          <p:nvPr/>
        </p:nvSpPr>
        <p:spPr>
          <a:xfrm>
            <a:off x="5459513" y="3541919"/>
            <a:ext cx="215757" cy="1080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5DED1DE-1A29-9A4B-BC78-09EC32341801}"/>
              </a:ext>
            </a:extLst>
          </p:cNvPr>
          <p:cNvSpPr/>
          <p:nvPr/>
        </p:nvSpPr>
        <p:spPr>
          <a:xfrm>
            <a:off x="7873403" y="3001919"/>
            <a:ext cx="215757" cy="10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3" name="오른쪽 화살표[R] 22">
            <a:extLst>
              <a:ext uri="{FF2B5EF4-FFF2-40B4-BE49-F238E27FC236}">
                <a16:creationId xmlns:a16="http://schemas.microsoft.com/office/drawing/2014/main" id="{B9F59D33-2670-DD4D-8769-372602C92877}"/>
              </a:ext>
            </a:extLst>
          </p:cNvPr>
          <p:cNvSpPr/>
          <p:nvPr/>
        </p:nvSpPr>
        <p:spPr>
          <a:xfrm>
            <a:off x="5965899" y="3367345"/>
            <a:ext cx="1200951" cy="3491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2328A2E-915D-154C-8D53-B37D3B48BED1}"/>
              </a:ext>
            </a:extLst>
          </p:cNvPr>
          <p:cNvSpPr txBox="1"/>
          <p:nvPr/>
        </p:nvSpPr>
        <p:spPr>
          <a:xfrm>
            <a:off x="6106262" y="3049477"/>
            <a:ext cx="8778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400" dirty="0">
                <a:solidFill>
                  <a:sysClr val="windowText" lastClr="000000"/>
                </a:solidFill>
              </a:rPr>
              <a:t>FC Layer</a:t>
            </a:r>
            <a:endParaRPr kumimoji="1" lang="ko-Kore-KR" altLang="en-US" sz="1400" dirty="0">
              <a:solidFill>
                <a:sysClr val="windowText" lastClr="000000"/>
              </a:solidFill>
            </a:endParaRPr>
          </a:p>
        </p:txBody>
      </p:sp>
      <p:sp>
        <p:nvSpPr>
          <p:cNvPr id="25" name="오른쪽 화살표[R] 24">
            <a:extLst>
              <a:ext uri="{FF2B5EF4-FFF2-40B4-BE49-F238E27FC236}">
                <a16:creationId xmlns:a16="http://schemas.microsoft.com/office/drawing/2014/main" id="{B637A098-0D04-234E-8281-FE3A74B04158}"/>
              </a:ext>
            </a:extLst>
          </p:cNvPr>
          <p:cNvSpPr/>
          <p:nvPr/>
        </p:nvSpPr>
        <p:spPr>
          <a:xfrm>
            <a:off x="8334558" y="3367344"/>
            <a:ext cx="1200951" cy="3491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E852713-04E9-6A44-84AB-B478F5F25322}"/>
              </a:ext>
            </a:extLst>
          </p:cNvPr>
          <p:cNvSpPr txBox="1"/>
          <p:nvPr/>
        </p:nvSpPr>
        <p:spPr>
          <a:xfrm>
            <a:off x="9758001" y="3336929"/>
            <a:ext cx="15613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000" b="1" dirty="0"/>
              <a:t>Trained ViT</a:t>
            </a:r>
            <a:endParaRPr kumimoji="1" lang="ko-Kore-KR" altLang="en-US" sz="2000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2E09FE2-2104-2949-9DB0-0D2D5A5BE6B4}"/>
              </a:ext>
            </a:extLst>
          </p:cNvPr>
          <p:cNvSpPr txBox="1"/>
          <p:nvPr/>
        </p:nvSpPr>
        <p:spPr>
          <a:xfrm>
            <a:off x="8618048" y="3049477"/>
            <a:ext cx="6110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400" dirty="0">
                <a:solidFill>
                  <a:sysClr val="windowText" lastClr="000000"/>
                </a:solidFill>
              </a:rPr>
              <a:t>Input</a:t>
            </a:r>
            <a:endParaRPr kumimoji="1" lang="ko-Kore-KR" altLang="en-US" sz="1400" dirty="0">
              <a:solidFill>
                <a:sysClr val="windowText" lastClr="000000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6F3C9447-1F1C-324A-91AD-FFB2BA633114}"/>
              </a:ext>
            </a:extLst>
          </p:cNvPr>
          <p:cNvSpPr/>
          <p:nvPr/>
        </p:nvSpPr>
        <p:spPr>
          <a:xfrm>
            <a:off x="7410767" y="3001919"/>
            <a:ext cx="215757" cy="10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01F1560-95F2-894A-AB2F-C83BD3065427}"/>
              </a:ext>
            </a:extLst>
          </p:cNvPr>
          <p:cNvSpPr/>
          <p:nvPr/>
        </p:nvSpPr>
        <p:spPr>
          <a:xfrm>
            <a:off x="4483067" y="4822082"/>
            <a:ext cx="215757" cy="1080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5EADA98-A1D5-074C-B48B-B7E53C4F9343}"/>
              </a:ext>
            </a:extLst>
          </p:cNvPr>
          <p:cNvSpPr txBox="1"/>
          <p:nvPr/>
        </p:nvSpPr>
        <p:spPr>
          <a:xfrm>
            <a:off x="3681469" y="5902082"/>
            <a:ext cx="18189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400" dirty="0">
                <a:solidFill>
                  <a:sysClr val="windowText" lastClr="000000"/>
                </a:solidFill>
              </a:rPr>
              <a:t>Position Embedding</a:t>
            </a:r>
            <a:endParaRPr kumimoji="1" lang="ko-Kore-KR" altLang="en-US" sz="14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94445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Conclusion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821482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Meaning</a:t>
            </a:r>
            <a:endParaRPr kumimoji="1" lang="en-US" altLang="ko-Kore-KR" b="1" dirty="0"/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Demonstrate how to scaling up on ViT models.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Demonstrate that larger models are much more sample efficient and are great few-shot learners.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Present new training recipe which </a:t>
            </a:r>
            <a:r>
              <a:rPr lang="en" altLang="ko-Kore-KR" dirty="0"/>
              <a:t>efficiently train large </a:t>
            </a:r>
            <a:r>
              <a:rPr lang="en" altLang="ko-Kore-KR" dirty="0" err="1"/>
              <a:t>ViT</a:t>
            </a:r>
            <a:r>
              <a:rPr lang="en" altLang="ko-Kore-KR" dirty="0"/>
              <a:t> models.</a:t>
            </a: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</p:txBody>
      </p:sp>
    </p:spTree>
    <p:extLst>
      <p:ext uri="{BB962C8B-B14F-4D97-AF65-F5344CB8AC3E}">
        <p14:creationId xmlns:p14="http://schemas.microsoft.com/office/powerpoint/2010/main" val="2264760441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Positional Enhancement Module v2.0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code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A963D88-C057-764E-BCDA-0FD0185D49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9" y="1681192"/>
            <a:ext cx="6325238" cy="440134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5D7E8A8-B984-3741-A599-8B429FA3EB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2809" y="1681192"/>
            <a:ext cx="4530226" cy="3589799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297AB04F-572F-B346-826D-B7BD654B3DD9}"/>
              </a:ext>
            </a:extLst>
          </p:cNvPr>
          <p:cNvSpPr/>
          <p:nvPr/>
        </p:nvSpPr>
        <p:spPr>
          <a:xfrm>
            <a:off x="7327145" y="1896463"/>
            <a:ext cx="2316586" cy="240517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F899665-43AD-074B-9D1E-EE2DEEFE7A3F}"/>
              </a:ext>
            </a:extLst>
          </p:cNvPr>
          <p:cNvSpPr/>
          <p:nvPr/>
        </p:nvSpPr>
        <p:spPr>
          <a:xfrm>
            <a:off x="7327145" y="3700687"/>
            <a:ext cx="3009923" cy="1317881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38998897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Positional Enhancement Module v2.0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Block diagram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4CFAD7EF-B45E-7649-B7F8-F21DFF5BF3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630145"/>
              </p:ext>
            </p:extLst>
          </p:nvPr>
        </p:nvGraphicFramePr>
        <p:xfrm>
          <a:off x="661404" y="2006583"/>
          <a:ext cx="1836575" cy="256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7315">
                  <a:extLst>
                    <a:ext uri="{9D8B030D-6E8A-4147-A177-3AD203B41FA5}">
                      <a16:colId xmlns:a16="http://schemas.microsoft.com/office/drawing/2014/main" val="4183632855"/>
                    </a:ext>
                  </a:extLst>
                </a:gridCol>
                <a:gridCol w="367315">
                  <a:extLst>
                    <a:ext uri="{9D8B030D-6E8A-4147-A177-3AD203B41FA5}">
                      <a16:colId xmlns:a16="http://schemas.microsoft.com/office/drawing/2014/main" val="4227715256"/>
                    </a:ext>
                  </a:extLst>
                </a:gridCol>
                <a:gridCol w="367315">
                  <a:extLst>
                    <a:ext uri="{9D8B030D-6E8A-4147-A177-3AD203B41FA5}">
                      <a16:colId xmlns:a16="http://schemas.microsoft.com/office/drawing/2014/main" val="607002796"/>
                    </a:ext>
                  </a:extLst>
                </a:gridCol>
                <a:gridCol w="367315">
                  <a:extLst>
                    <a:ext uri="{9D8B030D-6E8A-4147-A177-3AD203B41FA5}">
                      <a16:colId xmlns:a16="http://schemas.microsoft.com/office/drawing/2014/main" val="2316999055"/>
                    </a:ext>
                  </a:extLst>
                </a:gridCol>
                <a:gridCol w="367315">
                  <a:extLst>
                    <a:ext uri="{9D8B030D-6E8A-4147-A177-3AD203B41FA5}">
                      <a16:colId xmlns:a16="http://schemas.microsoft.com/office/drawing/2014/main" val="1409651590"/>
                    </a:ext>
                  </a:extLst>
                </a:gridCol>
              </a:tblGrid>
              <a:tr h="319721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917883"/>
                  </a:ext>
                </a:extLst>
              </a:tr>
              <a:tr h="319721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5738525"/>
                  </a:ext>
                </a:extLst>
              </a:tr>
              <a:tr h="319721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393088"/>
                  </a:ext>
                </a:extLst>
              </a:tr>
              <a:tr h="319721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421723"/>
                  </a:ext>
                </a:extLst>
              </a:tr>
              <a:tr h="319721"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6689246"/>
                  </a:ext>
                </a:extLst>
              </a:tr>
              <a:tr h="319721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4407134"/>
                  </a:ext>
                </a:extLst>
              </a:tr>
              <a:tr h="319721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5580197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2BD6F15C-7B3A-324A-89FB-9BC4BA2FEE39}"/>
              </a:ext>
            </a:extLst>
          </p:cNvPr>
          <p:cNvSpPr txBox="1"/>
          <p:nvPr/>
        </p:nvSpPr>
        <p:spPr>
          <a:xfrm>
            <a:off x="1297402" y="1637251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solidFill>
                  <a:srgbClr val="0000FF"/>
                </a:solidFill>
              </a:rPr>
              <a:t>196</a:t>
            </a:r>
            <a:endParaRPr kumimoji="1" lang="ko-Kore-KR" altLang="en-US" dirty="0">
              <a:solidFill>
                <a:srgbClr val="0000FF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809095-641F-7F4F-B956-32C1319BF18F}"/>
              </a:ext>
            </a:extLst>
          </p:cNvPr>
          <p:cNvSpPr txBox="1"/>
          <p:nvPr/>
        </p:nvSpPr>
        <p:spPr>
          <a:xfrm>
            <a:off x="96826" y="3102077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solidFill>
                  <a:srgbClr val="0000FF"/>
                </a:solidFill>
              </a:rPr>
              <a:t>768</a:t>
            </a:r>
            <a:endParaRPr kumimoji="1" lang="ko-Kore-KR" altLang="en-US" dirty="0">
              <a:solidFill>
                <a:srgbClr val="0000FF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FB035A5-CC4A-5345-A8B3-860B1D533314}"/>
              </a:ext>
            </a:extLst>
          </p:cNvPr>
          <p:cNvSpPr/>
          <p:nvPr/>
        </p:nvSpPr>
        <p:spPr>
          <a:xfrm>
            <a:off x="3600566" y="2746740"/>
            <a:ext cx="215757" cy="10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" name="등호 5">
            <a:extLst>
              <a:ext uri="{FF2B5EF4-FFF2-40B4-BE49-F238E27FC236}">
                <a16:creationId xmlns:a16="http://schemas.microsoft.com/office/drawing/2014/main" id="{54C9849F-0701-4F4C-9F2F-4B5C74088A4D}"/>
              </a:ext>
            </a:extLst>
          </p:cNvPr>
          <p:cNvSpPr/>
          <p:nvPr/>
        </p:nvSpPr>
        <p:spPr>
          <a:xfrm>
            <a:off x="2766733" y="3004201"/>
            <a:ext cx="565079" cy="565079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5" name="오른쪽 화살표[R] 24">
            <a:extLst>
              <a:ext uri="{FF2B5EF4-FFF2-40B4-BE49-F238E27FC236}">
                <a16:creationId xmlns:a16="http://schemas.microsoft.com/office/drawing/2014/main" id="{B637A098-0D04-234E-8281-FE3A74B04158}"/>
              </a:ext>
            </a:extLst>
          </p:cNvPr>
          <p:cNvSpPr/>
          <p:nvPr/>
        </p:nvSpPr>
        <p:spPr>
          <a:xfrm>
            <a:off x="5083397" y="5504769"/>
            <a:ext cx="1200951" cy="3491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E852713-04E9-6A44-84AB-B478F5F25322}"/>
              </a:ext>
            </a:extLst>
          </p:cNvPr>
          <p:cNvSpPr txBox="1"/>
          <p:nvPr/>
        </p:nvSpPr>
        <p:spPr>
          <a:xfrm>
            <a:off x="2928599" y="5453806"/>
            <a:ext cx="15613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000" b="1" dirty="0"/>
              <a:t>Trained ViT</a:t>
            </a:r>
            <a:endParaRPr kumimoji="1" lang="ko-Kore-KR" altLang="en-US" sz="2000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2E09FE2-2104-2949-9DB0-0D2D5A5BE6B4}"/>
              </a:ext>
            </a:extLst>
          </p:cNvPr>
          <p:cNvSpPr txBox="1"/>
          <p:nvPr/>
        </p:nvSpPr>
        <p:spPr>
          <a:xfrm>
            <a:off x="5265676" y="5186902"/>
            <a:ext cx="813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400" dirty="0">
                <a:solidFill>
                  <a:sysClr val="windowText" lastClr="000000"/>
                </a:solidFill>
              </a:rPr>
              <a:t>forward</a:t>
            </a:r>
            <a:endParaRPr kumimoji="1" lang="ko-Kore-KR" altLang="en-US" sz="1400" dirty="0">
              <a:solidFill>
                <a:sysClr val="windowText" lastClr="000000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D8DBF66-6863-464C-BF2E-07C2BD231DC1}"/>
              </a:ext>
            </a:extLst>
          </p:cNvPr>
          <p:cNvSpPr/>
          <p:nvPr/>
        </p:nvSpPr>
        <p:spPr>
          <a:xfrm>
            <a:off x="6990900" y="5139342"/>
            <a:ext cx="215757" cy="1080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8DBF8D7-40D6-CD40-9A55-5918D7BC80C2}"/>
              </a:ext>
            </a:extLst>
          </p:cNvPr>
          <p:cNvSpPr/>
          <p:nvPr/>
        </p:nvSpPr>
        <p:spPr>
          <a:xfrm>
            <a:off x="7913210" y="3486903"/>
            <a:ext cx="215757" cy="10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6733934B-6BA0-C543-BF2A-B13A9CFF65B7}"/>
              </a:ext>
            </a:extLst>
          </p:cNvPr>
          <p:cNvSpPr/>
          <p:nvPr/>
        </p:nvSpPr>
        <p:spPr>
          <a:xfrm>
            <a:off x="7913209" y="4566206"/>
            <a:ext cx="215757" cy="1080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284BAF2-7071-CA40-9121-B0C91A178E94}"/>
              </a:ext>
            </a:extLst>
          </p:cNvPr>
          <p:cNvSpPr txBox="1"/>
          <p:nvPr/>
        </p:nvSpPr>
        <p:spPr>
          <a:xfrm>
            <a:off x="4085077" y="1886687"/>
            <a:ext cx="11996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400" dirty="0">
                <a:solidFill>
                  <a:sysClr val="windowText" lastClr="000000"/>
                </a:solidFill>
              </a:rPr>
              <a:t>Concatenate</a:t>
            </a:r>
            <a:endParaRPr kumimoji="1" lang="ko-Kore-KR" altLang="en-US" sz="1400" dirty="0">
              <a:solidFill>
                <a:sysClr val="windowText" lastClr="000000"/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02064F6-761E-294F-B1F5-3E179FB36962}"/>
              </a:ext>
            </a:extLst>
          </p:cNvPr>
          <p:cNvSpPr/>
          <p:nvPr/>
        </p:nvSpPr>
        <p:spPr>
          <a:xfrm>
            <a:off x="4578492" y="2206740"/>
            <a:ext cx="215757" cy="10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5F4C5A85-D750-E548-975F-78BBF4A91386}"/>
              </a:ext>
            </a:extLst>
          </p:cNvPr>
          <p:cNvSpPr/>
          <p:nvPr/>
        </p:nvSpPr>
        <p:spPr>
          <a:xfrm>
            <a:off x="4577011" y="3286740"/>
            <a:ext cx="215757" cy="1080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E7A02DB7-1B8D-CD4C-8A23-3F4FCA34C8F9}"/>
              </a:ext>
            </a:extLst>
          </p:cNvPr>
          <p:cNvSpPr/>
          <p:nvPr/>
        </p:nvSpPr>
        <p:spPr>
          <a:xfrm>
            <a:off x="6990901" y="2746740"/>
            <a:ext cx="215757" cy="10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5" name="오른쪽 화살표[R] 34">
            <a:extLst>
              <a:ext uri="{FF2B5EF4-FFF2-40B4-BE49-F238E27FC236}">
                <a16:creationId xmlns:a16="http://schemas.microsoft.com/office/drawing/2014/main" id="{A353BCEC-991A-6645-869D-2B95EBC31546}"/>
              </a:ext>
            </a:extLst>
          </p:cNvPr>
          <p:cNvSpPr/>
          <p:nvPr/>
        </p:nvSpPr>
        <p:spPr>
          <a:xfrm>
            <a:off x="5083397" y="3112166"/>
            <a:ext cx="1200951" cy="3491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77AFA23-F39E-C747-8206-D06DF3FA8C6F}"/>
              </a:ext>
            </a:extLst>
          </p:cNvPr>
          <p:cNvSpPr txBox="1"/>
          <p:nvPr/>
        </p:nvSpPr>
        <p:spPr>
          <a:xfrm>
            <a:off x="5223760" y="2794298"/>
            <a:ext cx="8778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400" dirty="0">
                <a:solidFill>
                  <a:sysClr val="windowText" lastClr="000000"/>
                </a:solidFill>
              </a:rPr>
              <a:t>FC Layer</a:t>
            </a:r>
            <a:endParaRPr kumimoji="1" lang="ko-Kore-KR" altLang="en-US" sz="1400" dirty="0">
              <a:solidFill>
                <a:sysClr val="windowText" lastClr="000000"/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AB7F36AB-8FB4-AF42-B542-2236F6CDC91D}"/>
              </a:ext>
            </a:extLst>
          </p:cNvPr>
          <p:cNvSpPr/>
          <p:nvPr/>
        </p:nvSpPr>
        <p:spPr>
          <a:xfrm>
            <a:off x="6528265" y="2746740"/>
            <a:ext cx="215757" cy="10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DE23A73-5F80-1C4E-8F25-D12B001DCA6E}"/>
              </a:ext>
            </a:extLst>
          </p:cNvPr>
          <p:cNvSpPr txBox="1"/>
          <p:nvPr/>
        </p:nvSpPr>
        <p:spPr>
          <a:xfrm>
            <a:off x="7418552" y="3163632"/>
            <a:ext cx="11996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400" dirty="0">
                <a:solidFill>
                  <a:sysClr val="windowText" lastClr="000000"/>
                </a:solidFill>
              </a:rPr>
              <a:t>Concatenate</a:t>
            </a:r>
            <a:endParaRPr kumimoji="1" lang="ko-Kore-KR" altLang="en-US" sz="1400" dirty="0">
              <a:solidFill>
                <a:sysClr val="windowText" lastClr="000000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2885237-9DC8-034D-B5DE-4D5898DF78BB}"/>
              </a:ext>
            </a:extLst>
          </p:cNvPr>
          <p:cNvSpPr txBox="1"/>
          <p:nvPr/>
        </p:nvSpPr>
        <p:spPr>
          <a:xfrm>
            <a:off x="3773805" y="4360913"/>
            <a:ext cx="18221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400" dirty="0">
                <a:solidFill>
                  <a:sysClr val="windowText" lastClr="000000"/>
                </a:solidFill>
              </a:rPr>
              <a:t>Position embedding</a:t>
            </a:r>
            <a:endParaRPr kumimoji="1" lang="ko-Kore-KR" altLang="en-US" sz="1400" dirty="0">
              <a:solidFill>
                <a:sysClr val="windowText" lastClr="000000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965E547-D12A-294C-8461-88001EDBAA29}"/>
              </a:ext>
            </a:extLst>
          </p:cNvPr>
          <p:cNvSpPr txBox="1"/>
          <p:nvPr/>
        </p:nvSpPr>
        <p:spPr>
          <a:xfrm>
            <a:off x="6446359" y="6235448"/>
            <a:ext cx="13048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400" dirty="0">
                <a:solidFill>
                  <a:sysClr val="windowText" lastClr="000000"/>
                </a:solidFill>
              </a:rPr>
              <a:t>Output of ViT</a:t>
            </a:r>
            <a:endParaRPr kumimoji="1" lang="ko-Kore-KR" altLang="en-US" sz="1400" dirty="0">
              <a:solidFill>
                <a:sysClr val="windowText" lastClr="000000"/>
              </a:solidFill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A2829D1F-FE3A-CC46-A244-7FC10AAADDF7}"/>
              </a:ext>
            </a:extLst>
          </p:cNvPr>
          <p:cNvSpPr/>
          <p:nvPr/>
        </p:nvSpPr>
        <p:spPr>
          <a:xfrm>
            <a:off x="10351583" y="4026206"/>
            <a:ext cx="215757" cy="10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2" name="오른쪽 화살표[R] 41">
            <a:extLst>
              <a:ext uri="{FF2B5EF4-FFF2-40B4-BE49-F238E27FC236}">
                <a16:creationId xmlns:a16="http://schemas.microsoft.com/office/drawing/2014/main" id="{3ED869AC-78D4-FE45-B49A-E92E5B619E38}"/>
              </a:ext>
            </a:extLst>
          </p:cNvPr>
          <p:cNvSpPr/>
          <p:nvPr/>
        </p:nvSpPr>
        <p:spPr>
          <a:xfrm>
            <a:off x="8444079" y="4391632"/>
            <a:ext cx="1200951" cy="3491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983295F-8C4E-1F4F-AAA8-E084C8FFCE25}"/>
              </a:ext>
            </a:extLst>
          </p:cNvPr>
          <p:cNvSpPr txBox="1"/>
          <p:nvPr/>
        </p:nvSpPr>
        <p:spPr>
          <a:xfrm>
            <a:off x="8584442" y="4073764"/>
            <a:ext cx="8778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400" dirty="0">
                <a:solidFill>
                  <a:sysClr val="windowText" lastClr="000000"/>
                </a:solidFill>
              </a:rPr>
              <a:t>FC Layer</a:t>
            </a:r>
            <a:endParaRPr kumimoji="1" lang="ko-Kore-KR" altLang="en-US" sz="1400" dirty="0">
              <a:solidFill>
                <a:sysClr val="windowText" lastClr="000000"/>
              </a:solidFill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17A91156-2C26-EB47-9C72-BD118A674905}"/>
              </a:ext>
            </a:extLst>
          </p:cNvPr>
          <p:cNvSpPr/>
          <p:nvPr/>
        </p:nvSpPr>
        <p:spPr>
          <a:xfrm>
            <a:off x="9888947" y="4026206"/>
            <a:ext cx="215757" cy="10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099801958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D3CBBF13-5D66-2049-871B-8E495B9E3A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587" y="1681192"/>
            <a:ext cx="5476229" cy="354056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ACD3F798-2CAB-1D44-AE32-67264C41C4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1681192"/>
            <a:ext cx="5484176" cy="352994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Positional Enhancement Module v1.2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code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48DB1ED-8214-8644-B9AE-130EF4E1BEB5}"/>
              </a:ext>
            </a:extLst>
          </p:cNvPr>
          <p:cNvSpPr/>
          <p:nvPr/>
        </p:nvSpPr>
        <p:spPr>
          <a:xfrm>
            <a:off x="697530" y="2657071"/>
            <a:ext cx="5223714" cy="205871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55E3646-D17F-9142-8F17-338D4BE41B7D}"/>
              </a:ext>
            </a:extLst>
          </p:cNvPr>
          <p:cNvSpPr/>
          <p:nvPr/>
        </p:nvSpPr>
        <p:spPr>
          <a:xfrm>
            <a:off x="6499617" y="3865385"/>
            <a:ext cx="2339583" cy="238529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75780664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Positional Enhancement Module v1.2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Block diagram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4CFAD7EF-B45E-7649-B7F8-F21DFF5BF3EF}"/>
              </a:ext>
            </a:extLst>
          </p:cNvPr>
          <p:cNvGraphicFramePr>
            <a:graphicFrameLocks noGrp="1"/>
          </p:cNvGraphicFramePr>
          <p:nvPr/>
        </p:nvGraphicFramePr>
        <p:xfrm>
          <a:off x="1543906" y="2261762"/>
          <a:ext cx="1836575" cy="256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7315">
                  <a:extLst>
                    <a:ext uri="{9D8B030D-6E8A-4147-A177-3AD203B41FA5}">
                      <a16:colId xmlns:a16="http://schemas.microsoft.com/office/drawing/2014/main" val="4183632855"/>
                    </a:ext>
                  </a:extLst>
                </a:gridCol>
                <a:gridCol w="367315">
                  <a:extLst>
                    <a:ext uri="{9D8B030D-6E8A-4147-A177-3AD203B41FA5}">
                      <a16:colId xmlns:a16="http://schemas.microsoft.com/office/drawing/2014/main" val="4227715256"/>
                    </a:ext>
                  </a:extLst>
                </a:gridCol>
                <a:gridCol w="367315">
                  <a:extLst>
                    <a:ext uri="{9D8B030D-6E8A-4147-A177-3AD203B41FA5}">
                      <a16:colId xmlns:a16="http://schemas.microsoft.com/office/drawing/2014/main" val="607002796"/>
                    </a:ext>
                  </a:extLst>
                </a:gridCol>
                <a:gridCol w="367315">
                  <a:extLst>
                    <a:ext uri="{9D8B030D-6E8A-4147-A177-3AD203B41FA5}">
                      <a16:colId xmlns:a16="http://schemas.microsoft.com/office/drawing/2014/main" val="2316999055"/>
                    </a:ext>
                  </a:extLst>
                </a:gridCol>
                <a:gridCol w="367315">
                  <a:extLst>
                    <a:ext uri="{9D8B030D-6E8A-4147-A177-3AD203B41FA5}">
                      <a16:colId xmlns:a16="http://schemas.microsoft.com/office/drawing/2014/main" val="1409651590"/>
                    </a:ext>
                  </a:extLst>
                </a:gridCol>
              </a:tblGrid>
              <a:tr h="319721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917883"/>
                  </a:ext>
                </a:extLst>
              </a:tr>
              <a:tr h="319721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5738525"/>
                  </a:ext>
                </a:extLst>
              </a:tr>
              <a:tr h="319721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393088"/>
                  </a:ext>
                </a:extLst>
              </a:tr>
              <a:tr h="319721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421723"/>
                  </a:ext>
                </a:extLst>
              </a:tr>
              <a:tr h="319721"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6689246"/>
                  </a:ext>
                </a:extLst>
              </a:tr>
              <a:tr h="319721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4407134"/>
                  </a:ext>
                </a:extLst>
              </a:tr>
              <a:tr h="319721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5580197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2BD6F15C-7B3A-324A-89FB-9BC4BA2FEE39}"/>
              </a:ext>
            </a:extLst>
          </p:cNvPr>
          <p:cNvSpPr txBox="1"/>
          <p:nvPr/>
        </p:nvSpPr>
        <p:spPr>
          <a:xfrm>
            <a:off x="2179904" y="1892430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solidFill>
                  <a:srgbClr val="0000FF"/>
                </a:solidFill>
              </a:rPr>
              <a:t>196</a:t>
            </a:r>
            <a:endParaRPr kumimoji="1" lang="ko-Kore-KR" altLang="en-US" dirty="0">
              <a:solidFill>
                <a:srgbClr val="0000FF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809095-641F-7F4F-B956-32C1319BF18F}"/>
              </a:ext>
            </a:extLst>
          </p:cNvPr>
          <p:cNvSpPr txBox="1"/>
          <p:nvPr/>
        </p:nvSpPr>
        <p:spPr>
          <a:xfrm>
            <a:off x="979328" y="3357256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solidFill>
                  <a:srgbClr val="0000FF"/>
                </a:solidFill>
              </a:rPr>
              <a:t>768</a:t>
            </a:r>
            <a:endParaRPr kumimoji="1" lang="ko-Kore-KR" altLang="en-US" dirty="0">
              <a:solidFill>
                <a:srgbClr val="0000FF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FB035A5-CC4A-5345-A8B3-860B1D533314}"/>
              </a:ext>
            </a:extLst>
          </p:cNvPr>
          <p:cNvSpPr/>
          <p:nvPr/>
        </p:nvSpPr>
        <p:spPr>
          <a:xfrm>
            <a:off x="4483068" y="3001919"/>
            <a:ext cx="215757" cy="10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" name="등호 5">
            <a:extLst>
              <a:ext uri="{FF2B5EF4-FFF2-40B4-BE49-F238E27FC236}">
                <a16:creationId xmlns:a16="http://schemas.microsoft.com/office/drawing/2014/main" id="{54C9849F-0701-4F4C-9F2F-4B5C74088A4D}"/>
              </a:ext>
            </a:extLst>
          </p:cNvPr>
          <p:cNvSpPr/>
          <p:nvPr/>
        </p:nvSpPr>
        <p:spPr>
          <a:xfrm>
            <a:off x="3649235" y="3259380"/>
            <a:ext cx="565079" cy="565079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B916A33-00EA-D64B-B56A-87E1478FD429}"/>
              </a:ext>
            </a:extLst>
          </p:cNvPr>
          <p:cNvSpPr txBox="1"/>
          <p:nvPr/>
        </p:nvSpPr>
        <p:spPr>
          <a:xfrm>
            <a:off x="4967579" y="2141866"/>
            <a:ext cx="11996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400" dirty="0">
                <a:solidFill>
                  <a:sysClr val="windowText" lastClr="000000"/>
                </a:solidFill>
              </a:rPr>
              <a:t>Concatenate</a:t>
            </a:r>
            <a:endParaRPr kumimoji="1" lang="ko-Kore-KR" altLang="en-US" sz="1400" dirty="0">
              <a:solidFill>
                <a:sysClr val="windowText" lastClr="000000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4AFC4C6-5D4A-294F-9A3D-D8E51CA43718}"/>
              </a:ext>
            </a:extLst>
          </p:cNvPr>
          <p:cNvSpPr/>
          <p:nvPr/>
        </p:nvSpPr>
        <p:spPr>
          <a:xfrm>
            <a:off x="5460994" y="2461919"/>
            <a:ext cx="215757" cy="10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70DB792-D7E6-2547-9A08-2DD848AF19F2}"/>
              </a:ext>
            </a:extLst>
          </p:cNvPr>
          <p:cNvSpPr/>
          <p:nvPr/>
        </p:nvSpPr>
        <p:spPr>
          <a:xfrm>
            <a:off x="5459513" y="3541919"/>
            <a:ext cx="215757" cy="1080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5DED1DE-1A29-9A4B-BC78-09EC32341801}"/>
              </a:ext>
            </a:extLst>
          </p:cNvPr>
          <p:cNvSpPr/>
          <p:nvPr/>
        </p:nvSpPr>
        <p:spPr>
          <a:xfrm>
            <a:off x="7873403" y="3001919"/>
            <a:ext cx="215757" cy="10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3" name="오른쪽 화살표[R] 22">
            <a:extLst>
              <a:ext uri="{FF2B5EF4-FFF2-40B4-BE49-F238E27FC236}">
                <a16:creationId xmlns:a16="http://schemas.microsoft.com/office/drawing/2014/main" id="{B9F59D33-2670-DD4D-8769-372602C92877}"/>
              </a:ext>
            </a:extLst>
          </p:cNvPr>
          <p:cNvSpPr/>
          <p:nvPr/>
        </p:nvSpPr>
        <p:spPr>
          <a:xfrm>
            <a:off x="5965899" y="3367345"/>
            <a:ext cx="1200951" cy="3491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2328A2E-915D-154C-8D53-B37D3B48BED1}"/>
              </a:ext>
            </a:extLst>
          </p:cNvPr>
          <p:cNvSpPr txBox="1"/>
          <p:nvPr/>
        </p:nvSpPr>
        <p:spPr>
          <a:xfrm>
            <a:off x="6106262" y="3049477"/>
            <a:ext cx="8778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400" dirty="0">
                <a:solidFill>
                  <a:sysClr val="windowText" lastClr="000000"/>
                </a:solidFill>
              </a:rPr>
              <a:t>FC Layer</a:t>
            </a:r>
            <a:endParaRPr kumimoji="1" lang="ko-Kore-KR" altLang="en-US" sz="1400" dirty="0">
              <a:solidFill>
                <a:sysClr val="windowText" lastClr="000000"/>
              </a:solidFill>
            </a:endParaRPr>
          </a:p>
        </p:txBody>
      </p:sp>
      <p:sp>
        <p:nvSpPr>
          <p:cNvPr id="25" name="오른쪽 화살표[R] 24">
            <a:extLst>
              <a:ext uri="{FF2B5EF4-FFF2-40B4-BE49-F238E27FC236}">
                <a16:creationId xmlns:a16="http://schemas.microsoft.com/office/drawing/2014/main" id="{B637A098-0D04-234E-8281-FE3A74B04158}"/>
              </a:ext>
            </a:extLst>
          </p:cNvPr>
          <p:cNvSpPr/>
          <p:nvPr/>
        </p:nvSpPr>
        <p:spPr>
          <a:xfrm>
            <a:off x="8334558" y="3367344"/>
            <a:ext cx="1200951" cy="3491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E852713-04E9-6A44-84AB-B478F5F25322}"/>
              </a:ext>
            </a:extLst>
          </p:cNvPr>
          <p:cNvSpPr txBox="1"/>
          <p:nvPr/>
        </p:nvSpPr>
        <p:spPr>
          <a:xfrm>
            <a:off x="9758001" y="3187974"/>
            <a:ext cx="203292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2000" b="1" dirty="0"/>
              <a:t>Trained ViT</a:t>
            </a:r>
          </a:p>
          <a:p>
            <a:pPr algn="ctr"/>
            <a:r>
              <a:rPr kumimoji="1" lang="en-US" altLang="ko-Kore-KR" sz="2000" b="1" dirty="0"/>
              <a:t>Encoder Blocks</a:t>
            </a:r>
            <a:endParaRPr kumimoji="1" lang="ko-Kore-KR" altLang="en-US" sz="2000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2E09FE2-2104-2949-9DB0-0D2D5A5BE6B4}"/>
              </a:ext>
            </a:extLst>
          </p:cNvPr>
          <p:cNvSpPr txBox="1"/>
          <p:nvPr/>
        </p:nvSpPr>
        <p:spPr>
          <a:xfrm>
            <a:off x="8618048" y="3049477"/>
            <a:ext cx="6110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400" dirty="0">
                <a:solidFill>
                  <a:sysClr val="windowText" lastClr="000000"/>
                </a:solidFill>
              </a:rPr>
              <a:t>Input</a:t>
            </a:r>
            <a:endParaRPr kumimoji="1" lang="ko-Kore-KR" altLang="en-US" sz="1400" dirty="0">
              <a:solidFill>
                <a:sysClr val="windowText" lastClr="000000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6F3C9447-1F1C-324A-91AD-FFB2BA633114}"/>
              </a:ext>
            </a:extLst>
          </p:cNvPr>
          <p:cNvSpPr/>
          <p:nvPr/>
        </p:nvSpPr>
        <p:spPr>
          <a:xfrm>
            <a:off x="7410767" y="3001919"/>
            <a:ext cx="215757" cy="10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01F1560-95F2-894A-AB2F-C83BD3065427}"/>
              </a:ext>
            </a:extLst>
          </p:cNvPr>
          <p:cNvSpPr/>
          <p:nvPr/>
        </p:nvSpPr>
        <p:spPr>
          <a:xfrm>
            <a:off x="4483067" y="4822082"/>
            <a:ext cx="215757" cy="1080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5EADA98-A1D5-074C-B48B-B7E53C4F9343}"/>
              </a:ext>
            </a:extLst>
          </p:cNvPr>
          <p:cNvSpPr txBox="1"/>
          <p:nvPr/>
        </p:nvSpPr>
        <p:spPr>
          <a:xfrm>
            <a:off x="3681469" y="5902082"/>
            <a:ext cx="18189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400" dirty="0">
                <a:solidFill>
                  <a:sysClr val="windowText" lastClr="000000"/>
                </a:solidFill>
              </a:rPr>
              <a:t>Position Embedding</a:t>
            </a:r>
            <a:endParaRPr kumimoji="1" lang="ko-Kore-KR" altLang="en-US" sz="14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7846785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A3D393C-E9F4-ED48-837E-1D89258CD32F}"/>
              </a:ext>
            </a:extLst>
          </p:cNvPr>
          <p:cNvSpPr/>
          <p:nvPr/>
        </p:nvSpPr>
        <p:spPr>
          <a:xfrm>
            <a:off x="0" y="2047036"/>
            <a:ext cx="12192000" cy="2577517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Survey: Image Mixing and Deleting for Data Augmentation</a:t>
            </a:r>
            <a:endParaRPr lang="pt-BR" altLang="ko-KR" sz="28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4656788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Categorization of Data Augmentation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en-US" altLang="ko-Kore-KR" sz="2000" b="1" dirty="0"/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9EC91C6-9C7D-2646-A646-4FFA830DFE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074" y="1652708"/>
            <a:ext cx="7945851" cy="4786348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5392FD75-9268-0D43-B210-BE366F1690D4}"/>
              </a:ext>
            </a:extLst>
          </p:cNvPr>
          <p:cNvSpPr/>
          <p:nvPr/>
        </p:nvSpPr>
        <p:spPr>
          <a:xfrm>
            <a:off x="6498771" y="3701143"/>
            <a:ext cx="1578429" cy="1504149"/>
          </a:xfrm>
          <a:prstGeom prst="rect">
            <a:avLst/>
          </a:prstGeom>
          <a:noFill/>
          <a:ln w="190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29732745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Cut and Delete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4AA3D2-C179-984B-9C7C-2DC715C26CF6}"/>
              </a:ext>
            </a:extLst>
          </p:cNvPr>
          <p:cNvSpPr txBox="1"/>
          <p:nvPr/>
        </p:nvSpPr>
        <p:spPr>
          <a:xfrm>
            <a:off x="437068" y="1204139"/>
            <a:ext cx="1065003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Cutout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사각형의 패치를 </a:t>
            </a:r>
            <a:r>
              <a:rPr kumimoji="1" lang="ko-KR" altLang="en-US" dirty="0" err="1"/>
              <a:t>랜덤하게</a:t>
            </a:r>
            <a:r>
              <a:rPr kumimoji="1" lang="ko-KR" altLang="en-US" dirty="0"/>
              <a:t> 제거</a:t>
            </a:r>
            <a:r>
              <a:rPr kumimoji="1" lang="en-US" altLang="ko-KR" dirty="0"/>
              <a:t>.</a:t>
            </a: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해당 패치를 특정 </a:t>
            </a:r>
            <a:r>
              <a:rPr kumimoji="1" lang="en-US" altLang="ko-KR" dirty="0"/>
              <a:t>value</a:t>
            </a:r>
            <a:r>
              <a:rPr kumimoji="1" lang="ko-KR" altLang="en-US" dirty="0"/>
              <a:t> 값으로 대체</a:t>
            </a:r>
            <a:r>
              <a:rPr kumimoji="1" lang="en-US" altLang="ko-KR" dirty="0"/>
              <a:t>.</a:t>
            </a: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최적의 </a:t>
            </a:r>
            <a:r>
              <a:rPr kumimoji="1" lang="en-US" altLang="ko-KR" dirty="0"/>
              <a:t>size 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hyperparameter</a:t>
            </a:r>
            <a:r>
              <a:rPr kumimoji="1" lang="ko-KR" altLang="en-US" dirty="0"/>
              <a:t> 로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training data</a:t>
            </a:r>
            <a:r>
              <a:rPr kumimoji="1" lang="ko-KR" altLang="en-US" dirty="0"/>
              <a:t> 에서 </a:t>
            </a:r>
            <a:r>
              <a:rPr kumimoji="1" lang="en-US" altLang="ko-KR" dirty="0"/>
              <a:t>grid search</a:t>
            </a:r>
            <a:r>
              <a:rPr kumimoji="1" lang="ko-KR" altLang="en-US" dirty="0"/>
              <a:t> 하여 결정함</a:t>
            </a:r>
            <a:r>
              <a:rPr kumimoji="1" lang="en-US" altLang="ko-KR" dirty="0"/>
              <a:t>.</a:t>
            </a:r>
            <a:endParaRPr kumimoji="1" lang="en-US" altLang="ko-Kore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BC2C6DF-FFD0-B440-AA81-C746DCDC5B0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>
          <a:xfrm>
            <a:off x="3438569" y="4189065"/>
            <a:ext cx="2229349" cy="224999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93889B8-BA4C-DA4E-BDC1-220D121C66E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969"/>
          <a:stretch/>
        </p:blipFill>
        <p:spPr>
          <a:xfrm>
            <a:off x="6524083" y="4187683"/>
            <a:ext cx="2229349" cy="2251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849570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Cut and Delete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4AA3D2-C179-984B-9C7C-2DC715C26CF6}"/>
              </a:ext>
            </a:extLst>
          </p:cNvPr>
          <p:cNvSpPr txBox="1"/>
          <p:nvPr/>
        </p:nvSpPr>
        <p:spPr>
          <a:xfrm>
            <a:off x="437068" y="1204139"/>
            <a:ext cx="1065003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Random erasing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사각형의 패치를 </a:t>
            </a:r>
            <a:r>
              <a:rPr kumimoji="1" lang="ko-KR" altLang="en-US" dirty="0" err="1"/>
              <a:t>랜덤하게</a:t>
            </a:r>
            <a:r>
              <a:rPr kumimoji="1" lang="ko-KR" altLang="en-US" dirty="0"/>
              <a:t> 제거</a:t>
            </a:r>
            <a:r>
              <a:rPr kumimoji="1" lang="en-US" altLang="ko-KR" dirty="0"/>
              <a:t>.</a:t>
            </a: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Cutout</a:t>
            </a:r>
            <a:r>
              <a:rPr kumimoji="1" lang="ko-KR" altLang="en-US" dirty="0"/>
              <a:t>과 다른 점은 </a:t>
            </a:r>
            <a:r>
              <a:rPr kumimoji="1" lang="en-US" altLang="ko-KR" dirty="0"/>
              <a:t>0.5</a:t>
            </a:r>
            <a:r>
              <a:rPr kumimoji="1" lang="ko-KR" altLang="en-US" dirty="0"/>
              <a:t>의 확률로 </a:t>
            </a:r>
            <a:r>
              <a:rPr kumimoji="1" lang="ko-KR" altLang="en-US" dirty="0" err="1"/>
              <a:t>랜덤하게</a:t>
            </a:r>
            <a:r>
              <a:rPr kumimoji="1" lang="ko-KR" altLang="en-US" dirty="0"/>
              <a:t> 제거를 결정함</a:t>
            </a:r>
            <a:r>
              <a:rPr kumimoji="1"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Iteration</a:t>
            </a:r>
            <a:r>
              <a:rPr kumimoji="1" lang="ko-KR" altLang="en-US" dirty="0"/>
              <a:t> </a:t>
            </a:r>
            <a:r>
              <a:rPr kumimoji="1" lang="ko-Kore-KR" altLang="en-US" dirty="0"/>
              <a:t>마다</a:t>
            </a:r>
            <a:r>
              <a:rPr kumimoji="1" lang="ko-KR" altLang="en-US" dirty="0"/>
              <a:t> </a:t>
            </a:r>
            <a:r>
              <a:rPr kumimoji="1" lang="en-US" altLang="ko-KR" dirty="0"/>
              <a:t>size </a:t>
            </a:r>
            <a:r>
              <a:rPr kumimoji="1" lang="ko-KR" altLang="en-US" dirty="0"/>
              <a:t>가 </a:t>
            </a:r>
            <a:r>
              <a:rPr kumimoji="1" lang="ko-KR" altLang="en-US" dirty="0" err="1"/>
              <a:t>랜덤하게</a:t>
            </a:r>
            <a:r>
              <a:rPr kumimoji="1" lang="ko-KR" altLang="en-US" dirty="0"/>
              <a:t> 결정됨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A04FCC0-A461-B14B-B1CD-788DE616184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916"/>
          <a:stretch/>
        </p:blipFill>
        <p:spPr>
          <a:xfrm>
            <a:off x="3451645" y="4187683"/>
            <a:ext cx="2236375" cy="222632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89385DC-9066-2D47-8B69-019AF735620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671"/>
          <a:stretch/>
        </p:blipFill>
        <p:spPr>
          <a:xfrm>
            <a:off x="6503982" y="4182135"/>
            <a:ext cx="2236376" cy="2237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154384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Cut and Delete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4AA3D2-C179-984B-9C7C-2DC715C26CF6}"/>
              </a:ext>
            </a:extLst>
          </p:cNvPr>
          <p:cNvSpPr txBox="1"/>
          <p:nvPr/>
        </p:nvSpPr>
        <p:spPr>
          <a:xfrm>
            <a:off x="437068" y="1204139"/>
            <a:ext cx="1065003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Hide and seek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이미지를 </a:t>
            </a:r>
            <a:r>
              <a:rPr kumimoji="1" lang="en-US" altLang="ko-KR" dirty="0"/>
              <a:t>grid</a:t>
            </a:r>
            <a:r>
              <a:rPr kumimoji="1" lang="ko-KR" altLang="en-US" dirty="0"/>
              <a:t>로 쪼갠 뒤</a:t>
            </a:r>
            <a:r>
              <a:rPr kumimoji="1" lang="en-US" altLang="ko-KR" dirty="0"/>
              <a:t>,</a:t>
            </a:r>
            <a:r>
              <a:rPr kumimoji="1" lang="ko-KR" altLang="en-US" dirty="0"/>
              <a:t> 확률에 따라 </a:t>
            </a:r>
            <a:r>
              <a:rPr kumimoji="1" lang="en-US" altLang="ko-KR" dirty="0"/>
              <a:t>cell</a:t>
            </a:r>
            <a:r>
              <a:rPr kumimoji="1" lang="ko-KR" altLang="en-US" dirty="0"/>
              <a:t>을 </a:t>
            </a:r>
            <a:r>
              <a:rPr kumimoji="1" lang="en-US" altLang="ko-KR" dirty="0"/>
              <a:t>turn on/off.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Turn off</a:t>
            </a:r>
            <a:r>
              <a:rPr kumimoji="1" lang="ko-KR" altLang="en-US" dirty="0"/>
              <a:t> 된 </a:t>
            </a:r>
            <a:r>
              <a:rPr kumimoji="1" lang="en-US" altLang="ko-KR" dirty="0"/>
              <a:t>cell</a:t>
            </a:r>
            <a:r>
              <a:rPr kumimoji="1" lang="ko-KR" altLang="en-US" dirty="0"/>
              <a:t>은 전체 </a:t>
            </a:r>
            <a:r>
              <a:rPr kumimoji="1" lang="ko-KR" altLang="en-US" dirty="0" err="1"/>
              <a:t>데이터셋의</a:t>
            </a:r>
            <a:r>
              <a:rPr kumimoji="1" lang="ko-KR" altLang="en-US" dirty="0"/>
              <a:t> 모든 이미지의 픽셀 </a:t>
            </a:r>
            <a:r>
              <a:rPr kumimoji="1" lang="en-US" altLang="ko-KR" dirty="0"/>
              <a:t>value </a:t>
            </a:r>
            <a:r>
              <a:rPr kumimoji="1" lang="ko-KR" altLang="en-US" dirty="0"/>
              <a:t>평균값으로 대체</a:t>
            </a:r>
            <a:r>
              <a:rPr kumimoji="1"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3963E42-AF2D-5146-93DD-291A3E99CFC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058"/>
          <a:stretch/>
        </p:blipFill>
        <p:spPr>
          <a:xfrm>
            <a:off x="3438569" y="4187683"/>
            <a:ext cx="2261614" cy="224999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406834C-FEDB-1745-B396-E00E72CF89B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716"/>
          <a:stretch/>
        </p:blipFill>
        <p:spPr>
          <a:xfrm>
            <a:off x="6491819" y="4187682"/>
            <a:ext cx="2261612" cy="2265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409745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Cut and Delete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4AA3D2-C179-984B-9C7C-2DC715C26CF6}"/>
              </a:ext>
            </a:extLst>
          </p:cNvPr>
          <p:cNvSpPr txBox="1"/>
          <p:nvPr/>
        </p:nvSpPr>
        <p:spPr>
          <a:xfrm>
            <a:off x="437068" y="1204139"/>
            <a:ext cx="1065003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 err="1"/>
              <a:t>GridMask</a:t>
            </a:r>
            <a:endParaRPr kumimoji="1" lang="en-US" altLang="ko-Kore-KR" sz="2000" b="1" dirty="0"/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이미지를 </a:t>
            </a:r>
            <a:r>
              <a:rPr kumimoji="1" lang="en-US" altLang="ko-KR" dirty="0"/>
              <a:t>grid</a:t>
            </a:r>
            <a:r>
              <a:rPr kumimoji="1" lang="ko-KR" altLang="en-US" dirty="0"/>
              <a:t>로 나눈 뒤</a:t>
            </a:r>
            <a:r>
              <a:rPr kumimoji="1" lang="en-US" altLang="ko-KR" dirty="0"/>
              <a:t>,</a:t>
            </a:r>
            <a:r>
              <a:rPr kumimoji="1" lang="ko-KR" altLang="en-US" dirty="0"/>
              <a:t> 지워진 영역과 보존된 영역이 교차 반복 되도록 </a:t>
            </a:r>
            <a:r>
              <a:rPr kumimoji="1" lang="en-US" altLang="ko-KR" dirty="0"/>
              <a:t>mask</a:t>
            </a:r>
            <a:r>
              <a:rPr kumimoji="1" lang="ko-KR" altLang="en-US" dirty="0"/>
              <a:t>를 구성</a:t>
            </a:r>
            <a:r>
              <a:rPr kumimoji="1"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앞선 </a:t>
            </a:r>
            <a:r>
              <a:rPr kumimoji="1" lang="en-US" altLang="ko-KR" dirty="0"/>
              <a:t>3</a:t>
            </a:r>
            <a:r>
              <a:rPr kumimoji="1" lang="ko-KR" altLang="en-US" dirty="0"/>
              <a:t>가지 방법의 단점을 극복하기 위해 고안된 알고리즘</a:t>
            </a:r>
            <a:r>
              <a:rPr kumimoji="1"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중요한 정보 전체를 지우지 않을 확률이 높음</a:t>
            </a:r>
            <a:r>
              <a:rPr kumimoji="1" lang="en-US" altLang="ko-KR" dirty="0"/>
              <a:t>.</a:t>
            </a:r>
            <a:endParaRPr kumimoji="1" lang="en-US" altLang="ko-Kore-KR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382453C-4037-E241-B54C-0C607464B28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887"/>
          <a:stretch/>
        </p:blipFill>
        <p:spPr>
          <a:xfrm>
            <a:off x="3438569" y="4187682"/>
            <a:ext cx="2279972" cy="224999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0951E40-8925-B745-ABF7-05070305399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708"/>
          <a:stretch/>
        </p:blipFill>
        <p:spPr>
          <a:xfrm>
            <a:off x="6473461" y="4187683"/>
            <a:ext cx="2279971" cy="2258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1714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A3D393C-E9F4-ED48-837E-1D89258CD32F}"/>
              </a:ext>
            </a:extLst>
          </p:cNvPr>
          <p:cNvSpPr/>
          <p:nvPr/>
        </p:nvSpPr>
        <p:spPr>
          <a:xfrm>
            <a:off x="0" y="2047036"/>
            <a:ext cx="12192000" cy="2577517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BinsFormer</a:t>
            </a:r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</a:t>
            </a:r>
          </a:p>
          <a:p>
            <a:pPr algn="ctr"/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Revisiting Adaptive Bins for Monocular Depth Estimation</a:t>
            </a:r>
            <a:endParaRPr lang="pt-BR" altLang="ko-KR" sz="28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09EF65-CA17-0C4D-959C-0EBAD365439F}"/>
              </a:ext>
            </a:extLst>
          </p:cNvPr>
          <p:cNvSpPr txBox="1"/>
          <p:nvPr/>
        </p:nvSpPr>
        <p:spPr>
          <a:xfrm>
            <a:off x="0" y="4101333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" altLang="ko-Kore-KR" sz="140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LI, </a:t>
            </a:r>
            <a:r>
              <a:rPr lang="en" altLang="ko-Kore-KR" sz="1400" i="0" dirty="0" err="1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Zhenyu</a:t>
            </a:r>
            <a:r>
              <a:rPr lang="en" altLang="ko-Kore-KR" sz="140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et al.</a:t>
            </a:r>
          </a:p>
          <a:p>
            <a:pPr algn="r"/>
            <a:r>
              <a:rPr lang="en" altLang="ko-Kore-KR" sz="1400" i="0" dirty="0" err="1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arXiv</a:t>
            </a:r>
            <a:r>
              <a:rPr lang="en" altLang="ko-Kore-KR" sz="140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preprint arXiv:2204.00987, 2022.</a:t>
            </a:r>
          </a:p>
        </p:txBody>
      </p:sp>
    </p:spTree>
    <p:extLst>
      <p:ext uri="{BB962C8B-B14F-4D97-AF65-F5344CB8AC3E}">
        <p14:creationId xmlns:p14="http://schemas.microsoft.com/office/powerpoint/2010/main" val="3804691392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Categorization of Data Augmentation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en-US" altLang="ko-Kore-KR" sz="2000" b="1" dirty="0"/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9EC91C6-9C7D-2646-A646-4FFA830DFE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074" y="1652708"/>
            <a:ext cx="7945851" cy="4786348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5392FD75-9268-0D43-B210-BE366F1690D4}"/>
              </a:ext>
            </a:extLst>
          </p:cNvPr>
          <p:cNvSpPr/>
          <p:nvPr/>
        </p:nvSpPr>
        <p:spPr>
          <a:xfrm>
            <a:off x="8338457" y="3701143"/>
            <a:ext cx="1578429" cy="1504149"/>
          </a:xfrm>
          <a:prstGeom prst="rect">
            <a:avLst/>
          </a:prstGeom>
          <a:noFill/>
          <a:ln w="190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88335822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Cut and Mix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4AA3D2-C179-984B-9C7C-2DC715C26CF6}"/>
              </a:ext>
            </a:extLst>
          </p:cNvPr>
          <p:cNvSpPr txBox="1"/>
          <p:nvPr/>
        </p:nvSpPr>
        <p:spPr>
          <a:xfrm>
            <a:off x="437068" y="1204139"/>
            <a:ext cx="10650032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 err="1"/>
              <a:t>CutMix</a:t>
            </a:r>
            <a:endParaRPr kumimoji="1" lang="en-US" altLang="ko-Kore-KR" sz="2000" b="1" dirty="0"/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Sampling patch</a:t>
            </a:r>
            <a:r>
              <a:rPr kumimoji="1" lang="ko-KR" altLang="en-US" dirty="0"/>
              <a:t> 좌표 </a:t>
            </a:r>
            <a:r>
              <a:rPr kumimoji="1" lang="en-US" altLang="ko-KR" dirty="0" err="1"/>
              <a:t>r</a:t>
            </a:r>
            <a:r>
              <a:rPr kumimoji="1" lang="en-US" altLang="ko-KR" baseline="-25000" dirty="0" err="1"/>
              <a:t>x</a:t>
            </a:r>
            <a:r>
              <a:rPr kumimoji="1" lang="en-US" altLang="ko-KR" dirty="0"/>
              <a:t>, </a:t>
            </a:r>
            <a:r>
              <a:rPr kumimoji="1" lang="en-US" altLang="ko-KR" dirty="0" err="1"/>
              <a:t>r</a:t>
            </a:r>
            <a:r>
              <a:rPr kumimoji="1" lang="en-US" altLang="ko-KR" baseline="-25000" dirty="0" err="1"/>
              <a:t>y</a:t>
            </a:r>
            <a:r>
              <a:rPr kumimoji="1" lang="en-US" altLang="ko-KR" dirty="0"/>
              <a:t>, r</a:t>
            </a:r>
            <a:r>
              <a:rPr kumimoji="1" lang="en-US" altLang="ko-KR" baseline="-25000" dirty="0"/>
              <a:t>h</a:t>
            </a:r>
            <a:r>
              <a:rPr kumimoji="1" lang="en-US" altLang="ko-KR" dirty="0"/>
              <a:t>, </a:t>
            </a:r>
            <a:r>
              <a:rPr kumimoji="1" lang="en-US" altLang="ko-KR" dirty="0" err="1"/>
              <a:t>r</a:t>
            </a:r>
            <a:r>
              <a:rPr kumimoji="1" lang="en-US" altLang="ko-KR" baseline="-25000" dirty="0" err="1"/>
              <a:t>w</a:t>
            </a:r>
            <a:r>
              <a:rPr kumimoji="1" lang="ko-KR" altLang="en-US" dirty="0"/>
              <a:t>에 따라 이미지를 잘라 붙임</a:t>
            </a:r>
            <a:r>
              <a:rPr kumimoji="1"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좌표 </a:t>
            </a:r>
            <a:r>
              <a:rPr kumimoji="1" lang="en-US" altLang="ko-KR" dirty="0" err="1"/>
              <a:t>r</a:t>
            </a:r>
            <a:r>
              <a:rPr kumimoji="1" lang="en-US" altLang="ko-KR" baseline="-25000" dirty="0" err="1"/>
              <a:t>x</a:t>
            </a:r>
            <a:r>
              <a:rPr kumimoji="1" lang="en-US" altLang="ko-KR" dirty="0"/>
              <a:t>, </a:t>
            </a:r>
            <a:r>
              <a:rPr kumimoji="1" lang="en-US" altLang="ko-KR" dirty="0" err="1"/>
              <a:t>r</a:t>
            </a:r>
            <a:r>
              <a:rPr kumimoji="1" lang="en-US" altLang="ko-KR" baseline="-25000" dirty="0" err="1"/>
              <a:t>y</a:t>
            </a:r>
            <a:r>
              <a:rPr kumimoji="1" lang="en-US" altLang="ko-KR" dirty="0"/>
              <a:t>, r</a:t>
            </a:r>
            <a:r>
              <a:rPr kumimoji="1" lang="en-US" altLang="ko-KR" baseline="-25000" dirty="0"/>
              <a:t>h</a:t>
            </a:r>
            <a:r>
              <a:rPr kumimoji="1" lang="en-US" altLang="ko-KR" dirty="0"/>
              <a:t>, </a:t>
            </a:r>
            <a:r>
              <a:rPr kumimoji="1" lang="en-US" altLang="ko-KR" dirty="0" err="1"/>
              <a:t>r</a:t>
            </a:r>
            <a:r>
              <a:rPr kumimoji="1" lang="en-US" altLang="ko-KR" baseline="-25000" dirty="0" err="1"/>
              <a:t>w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uniform distribution</a:t>
            </a:r>
            <a:r>
              <a:rPr kumimoji="1" lang="ko-KR" altLang="en-US" dirty="0"/>
              <a:t>을 따름</a:t>
            </a:r>
            <a:r>
              <a:rPr kumimoji="1"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해당 미니 배치에서 </a:t>
            </a:r>
            <a:r>
              <a:rPr kumimoji="1" lang="ko-KR" altLang="en-US" dirty="0" err="1"/>
              <a:t>랜덤하게</a:t>
            </a:r>
            <a:r>
              <a:rPr kumimoji="1" lang="ko-KR" altLang="en-US" dirty="0"/>
              <a:t> 다른 이미지 하나를 사용함</a:t>
            </a:r>
            <a:r>
              <a:rPr kumimoji="1"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레이블 값을 </a:t>
            </a:r>
            <a:r>
              <a:rPr kumimoji="1" lang="en-US" altLang="ko-KR" dirty="0"/>
              <a:t>equation (1)</a:t>
            </a:r>
            <a:r>
              <a:rPr kumimoji="1" lang="ko-KR" altLang="en-US" dirty="0"/>
              <a:t>을 이용해 수정함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-US" altLang="ko-KR" dirty="0"/>
              <a:t>(x: </a:t>
            </a:r>
            <a:r>
              <a:rPr kumimoji="1" lang="ko-KR" altLang="en-US" dirty="0"/>
              <a:t>이미지</a:t>
            </a:r>
            <a:r>
              <a:rPr kumimoji="1" lang="en-US" altLang="ko-KR" dirty="0"/>
              <a:t> , y: </a:t>
            </a:r>
            <a:r>
              <a:rPr kumimoji="1" lang="ko-KR" altLang="en-US" dirty="0"/>
              <a:t>레이블</a:t>
            </a:r>
            <a:r>
              <a:rPr kumimoji="1" lang="en-US" altLang="ko-KR" dirty="0"/>
              <a:t> , M: </a:t>
            </a:r>
            <a:r>
              <a:rPr kumimoji="1" lang="ko-KR" altLang="en-US" dirty="0"/>
              <a:t>마스크</a:t>
            </a:r>
            <a:r>
              <a:rPr kumimoji="1" lang="en-US" altLang="ko-KR" dirty="0"/>
              <a:t> , </a:t>
            </a:r>
            <a:r>
              <a:rPr lang="el-GR" altLang="ko-Kore-KR" dirty="0"/>
              <a:t>λ</a:t>
            </a:r>
            <a:r>
              <a:rPr lang="en-US" altLang="ko-Kore-KR" dirty="0"/>
              <a:t>: </a:t>
            </a:r>
            <a:r>
              <a:rPr lang="ko-KR" altLang="en-US" dirty="0"/>
              <a:t>비율</a:t>
            </a:r>
            <a:r>
              <a:rPr kumimoji="1" lang="en-US" altLang="ko-KR" dirty="0"/>
              <a:t>)</a:t>
            </a:r>
            <a:endParaRPr kumimoji="1" lang="en-US" altLang="ko-Kore-KR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A1D0B45-9DDA-9044-B9DD-AAA950B637E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925"/>
          <a:stretch/>
        </p:blipFill>
        <p:spPr>
          <a:xfrm>
            <a:off x="1219495" y="4365688"/>
            <a:ext cx="4903107" cy="111926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A1B3429-6202-7B44-BB1D-0F084D2444C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905"/>
          <a:stretch/>
        </p:blipFill>
        <p:spPr>
          <a:xfrm>
            <a:off x="1219494" y="5484949"/>
            <a:ext cx="4903107" cy="95410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D3AA67D-CB07-9A41-9F74-2CDFA17045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5462" y="5700836"/>
            <a:ext cx="4049025" cy="73822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BC6FA12-2BF9-0249-915F-A909641C58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5462" y="4864980"/>
            <a:ext cx="3230363" cy="619969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2725978-F483-B343-9A25-32B63D37071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1874" y="5053609"/>
            <a:ext cx="1525226" cy="371001"/>
          </a:xfrm>
          <a:prstGeom prst="rect">
            <a:avLst/>
          </a:prstGeom>
        </p:spPr>
      </p:pic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22F4BDE6-C294-B049-A3B8-C3E66E6F37CF}"/>
              </a:ext>
            </a:extLst>
          </p:cNvPr>
          <p:cNvCxnSpPr/>
          <p:nvPr/>
        </p:nvCxnSpPr>
        <p:spPr>
          <a:xfrm flipH="1">
            <a:off x="5291655" y="5921828"/>
            <a:ext cx="960671" cy="0"/>
          </a:xfrm>
          <a:prstGeom prst="straightConnector1">
            <a:avLst/>
          </a:prstGeom>
          <a:ln w="127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꺾인 연결선[E] 19">
            <a:extLst>
              <a:ext uri="{FF2B5EF4-FFF2-40B4-BE49-F238E27FC236}">
                <a16:creationId xmlns:a16="http://schemas.microsoft.com/office/drawing/2014/main" id="{06981836-9A05-6448-9AC7-6E5312D663A6}"/>
              </a:ext>
            </a:extLst>
          </p:cNvPr>
          <p:cNvCxnSpPr>
            <a:cxnSpLocks/>
          </p:cNvCxnSpPr>
          <p:nvPr/>
        </p:nvCxnSpPr>
        <p:spPr>
          <a:xfrm flipV="1">
            <a:off x="9158835" y="5484950"/>
            <a:ext cx="1604257" cy="817879"/>
          </a:xfrm>
          <a:prstGeom prst="bentConnector3">
            <a:avLst>
              <a:gd name="adj1" fmla="val 100213"/>
            </a:avLst>
          </a:prstGeom>
          <a:ln w="127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1728660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Cut and Mix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4AA3D2-C179-984B-9C7C-2DC715C26CF6}"/>
              </a:ext>
            </a:extLst>
          </p:cNvPr>
          <p:cNvSpPr txBox="1"/>
          <p:nvPr/>
        </p:nvSpPr>
        <p:spPr>
          <a:xfrm>
            <a:off x="437068" y="1204139"/>
            <a:ext cx="10650032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Attentive </a:t>
            </a:r>
            <a:r>
              <a:rPr kumimoji="1" lang="en-US" altLang="ko-Kore-KR" sz="2000" b="1" dirty="0" err="1"/>
              <a:t>CutMix</a:t>
            </a:r>
            <a:endParaRPr kumimoji="1" lang="en-US" altLang="ko-Kore-KR" sz="2000" b="1" dirty="0"/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 err="1"/>
              <a:t>CutMix</a:t>
            </a:r>
            <a:r>
              <a:rPr kumimoji="1" lang="ko-KR" altLang="en-US" dirty="0"/>
              <a:t>를 개선한 방법으로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attentive patches</a:t>
            </a:r>
            <a:r>
              <a:rPr kumimoji="1" lang="ko-KR" altLang="en-US" dirty="0"/>
              <a:t>를 선택하여 잘라 붙임</a:t>
            </a:r>
            <a:r>
              <a:rPr kumimoji="1"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중요하지 않은 배경 영역을 잘라 붙이는 문제를 해결</a:t>
            </a:r>
            <a:r>
              <a:rPr kumimoji="1"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 err="1"/>
              <a:t>CutMix</a:t>
            </a:r>
            <a:r>
              <a:rPr kumimoji="1" lang="ko-KR" altLang="en-US" dirty="0"/>
              <a:t> 와 동일한 수식으로 레이블을 계산함</a:t>
            </a:r>
            <a:r>
              <a:rPr kumimoji="1"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ResNet50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7x7</a:t>
            </a:r>
            <a:r>
              <a:rPr kumimoji="1" lang="ko-KR" altLang="en-US" dirty="0"/>
              <a:t> </a:t>
            </a:r>
            <a:r>
              <a:rPr kumimoji="1" lang="en-US" altLang="ko-KR" dirty="0"/>
              <a:t>feature map</a:t>
            </a:r>
            <a:r>
              <a:rPr kumimoji="1" lang="ko-KR" altLang="en-US" dirty="0"/>
              <a:t> 중 가장 높은 </a:t>
            </a:r>
            <a:r>
              <a:rPr kumimoji="1" lang="en-US" altLang="ko-KR" dirty="0"/>
              <a:t>responses</a:t>
            </a:r>
            <a:r>
              <a:rPr kumimoji="1" lang="ko-KR" altLang="en-US" dirty="0"/>
              <a:t>를 가진 </a:t>
            </a:r>
            <a:r>
              <a:rPr kumimoji="1" lang="en-US" altLang="ko-KR" dirty="0"/>
              <a:t>6</a:t>
            </a:r>
            <a:r>
              <a:rPr kumimoji="1" lang="ko-KR" altLang="en-US" dirty="0"/>
              <a:t>개를 선택함</a:t>
            </a:r>
            <a:r>
              <a:rPr kumimoji="1" lang="en-US" altLang="ko-KR" dirty="0"/>
              <a:t>.</a:t>
            </a:r>
            <a:endParaRPr kumimoji="1" lang="en-US" altLang="ko-Kore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EB187D2-1DDE-784F-8783-5F4667F674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763" y="4256314"/>
            <a:ext cx="3266933" cy="218274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D0E4F91-9FB1-3C44-B533-EB123117A22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925"/>
          <a:stretch/>
        </p:blipFill>
        <p:spPr>
          <a:xfrm>
            <a:off x="1720712" y="4365688"/>
            <a:ext cx="4903107" cy="111926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9F5E4C0-CF19-6B49-97DC-CCEFF1A3EBC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088"/>
          <a:stretch/>
        </p:blipFill>
        <p:spPr>
          <a:xfrm>
            <a:off x="1720712" y="5484950"/>
            <a:ext cx="3964667" cy="931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534008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Cut and Mix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4AA3D2-C179-984B-9C7C-2DC715C26CF6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Others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CF7E653-1C1A-7049-9F1D-2F7B108392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925"/>
          <a:stretch/>
        </p:blipFill>
        <p:spPr>
          <a:xfrm>
            <a:off x="437068" y="2003489"/>
            <a:ext cx="4903107" cy="111926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6F4488A-6F61-B441-B6F6-66319F0A8EF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61" b="43580"/>
          <a:stretch/>
        </p:blipFill>
        <p:spPr>
          <a:xfrm>
            <a:off x="437068" y="3122750"/>
            <a:ext cx="3964667" cy="283028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EE2A595-C467-C14C-A0A5-42CE010FF31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925"/>
          <a:stretch/>
        </p:blipFill>
        <p:spPr>
          <a:xfrm>
            <a:off x="6096000" y="2003489"/>
            <a:ext cx="4903107" cy="111926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5DFB9D4-9CC4-F044-BFFB-FF7C4AB6D1A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583" b="1158"/>
          <a:stretch/>
        </p:blipFill>
        <p:spPr>
          <a:xfrm>
            <a:off x="6096000" y="3122750"/>
            <a:ext cx="3964667" cy="2830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548659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Categorization of Data Augmentation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en-US" altLang="ko-Kore-KR" sz="2000" b="1" dirty="0"/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9EC91C6-9C7D-2646-A646-4FFA830DFE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074" y="1652708"/>
            <a:ext cx="7945851" cy="4786348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5392FD75-9268-0D43-B210-BE366F1690D4}"/>
              </a:ext>
            </a:extLst>
          </p:cNvPr>
          <p:cNvSpPr/>
          <p:nvPr/>
        </p:nvSpPr>
        <p:spPr>
          <a:xfrm>
            <a:off x="2291508" y="3701143"/>
            <a:ext cx="3412607" cy="1504149"/>
          </a:xfrm>
          <a:prstGeom prst="rect">
            <a:avLst/>
          </a:prstGeom>
          <a:noFill/>
          <a:ln w="190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1174599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Mix</a:t>
            </a:r>
            <a:r>
              <a:rPr lang="ko-KR" altLang="en-US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and Up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4AA3D2-C179-984B-9C7C-2DC715C26CF6}"/>
              </a:ext>
            </a:extLst>
          </p:cNvPr>
          <p:cNvSpPr txBox="1"/>
          <p:nvPr/>
        </p:nvSpPr>
        <p:spPr>
          <a:xfrm>
            <a:off x="437068" y="1204139"/>
            <a:ext cx="1065003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 err="1"/>
              <a:t>MixUp</a:t>
            </a:r>
            <a:endParaRPr kumimoji="1" lang="en-US" altLang="ko-Kore-KR" sz="2000" b="1" dirty="0"/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두 이미지의 </a:t>
            </a:r>
            <a:r>
              <a:rPr kumimoji="1" lang="en-US" altLang="ko-KR" dirty="0"/>
              <a:t>pixel values</a:t>
            </a:r>
            <a:r>
              <a:rPr kumimoji="1" lang="ko-KR" altLang="en-US" dirty="0"/>
              <a:t>의 값으로 계산된 이미지를 생성</a:t>
            </a:r>
            <a:r>
              <a:rPr kumimoji="1"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Mixing factor </a:t>
            </a:r>
            <a:r>
              <a:rPr lang="el-GR" altLang="ko-Kore-KR" dirty="0"/>
              <a:t>λ</a:t>
            </a:r>
            <a:r>
              <a:rPr kumimoji="1" lang="ko-Kore-KR" altLang="en-US" dirty="0"/>
              <a:t>는 </a:t>
            </a:r>
            <a:r>
              <a:rPr kumimoji="1" lang="en-US" altLang="ko-Kore-KR" dirty="0"/>
              <a:t>beta distribution</a:t>
            </a:r>
            <a:r>
              <a:rPr kumimoji="1" lang="ko-Kore-KR" altLang="en-US" dirty="0"/>
              <a:t>을 따름</a:t>
            </a:r>
            <a:r>
              <a:rPr kumimoji="1" lang="en-US" altLang="ko-Kore-KR" dirty="0"/>
              <a:t>.</a:t>
            </a: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레이블 값을 </a:t>
            </a:r>
            <a:r>
              <a:rPr kumimoji="1" lang="en-US" altLang="ko-KR" dirty="0"/>
              <a:t>equation (6)</a:t>
            </a:r>
            <a:r>
              <a:rPr kumimoji="1" lang="ko-KR" altLang="en-US" dirty="0"/>
              <a:t>을 이용해 수정함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-US" altLang="ko-KR" dirty="0"/>
              <a:t>(x: </a:t>
            </a:r>
            <a:r>
              <a:rPr kumimoji="1" lang="ko-KR" altLang="en-US" dirty="0"/>
              <a:t>이미지</a:t>
            </a:r>
            <a:r>
              <a:rPr kumimoji="1" lang="en-US" altLang="ko-KR" dirty="0"/>
              <a:t> , y: </a:t>
            </a:r>
            <a:r>
              <a:rPr kumimoji="1" lang="ko-KR" altLang="en-US" dirty="0"/>
              <a:t>레이블</a:t>
            </a:r>
            <a:r>
              <a:rPr kumimoji="1" lang="en-US" altLang="ko-KR" dirty="0"/>
              <a:t> , </a:t>
            </a:r>
            <a:r>
              <a:rPr lang="el-GR" altLang="ko-Kore-KR" dirty="0"/>
              <a:t>λ</a:t>
            </a:r>
            <a:r>
              <a:rPr lang="en-US" altLang="ko-Kore-KR" dirty="0"/>
              <a:t>: </a:t>
            </a:r>
            <a:r>
              <a:rPr lang="ko-KR" altLang="en-US" dirty="0"/>
              <a:t>비율</a:t>
            </a:r>
            <a:r>
              <a:rPr kumimoji="1" lang="en-US" altLang="ko-KR" dirty="0"/>
              <a:t>)</a:t>
            </a:r>
            <a:endParaRPr kumimoji="1" lang="en-US" altLang="ko-Kore-KR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C17FFD28-6645-E544-9655-7A2422D8AC0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772"/>
          <a:stretch/>
        </p:blipFill>
        <p:spPr>
          <a:xfrm>
            <a:off x="1479473" y="4352131"/>
            <a:ext cx="5136174" cy="109893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FF9E419-CD97-814F-8E0F-945C0CA39AA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011"/>
          <a:stretch/>
        </p:blipFill>
        <p:spPr>
          <a:xfrm>
            <a:off x="1479472" y="5471392"/>
            <a:ext cx="5136177" cy="967664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84C443E4-B446-6142-A69F-D07DC16302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5252" y="5115913"/>
            <a:ext cx="3787275" cy="702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914629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Mix</a:t>
            </a:r>
            <a:r>
              <a:rPr lang="ko-KR" altLang="en-US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and Up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4AA3D2-C179-984B-9C7C-2DC715C26CF6}"/>
              </a:ext>
            </a:extLst>
          </p:cNvPr>
          <p:cNvSpPr txBox="1"/>
          <p:nvPr/>
        </p:nvSpPr>
        <p:spPr>
          <a:xfrm>
            <a:off x="437068" y="1204139"/>
            <a:ext cx="10650032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 err="1"/>
              <a:t>AugMix</a:t>
            </a:r>
            <a:endParaRPr kumimoji="1" lang="en-US" altLang="ko-Kore-KR" sz="2000" b="1" dirty="0"/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ore-KR" altLang="en-US" dirty="0"/>
              <a:t>원본 이미지를 복제하여 </a:t>
            </a:r>
            <a:r>
              <a:rPr kumimoji="1" lang="en-US" altLang="ko-Kore-KR" dirty="0"/>
              <a:t>transform </a:t>
            </a:r>
            <a:r>
              <a:rPr kumimoji="1" lang="ko-Kore-KR" altLang="en-US" dirty="0"/>
              <a:t>후 </a:t>
            </a:r>
            <a:r>
              <a:rPr kumimoji="1" lang="en-US" altLang="ko-Kore-KR" dirty="0"/>
              <a:t>mix</a:t>
            </a: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Operations</a:t>
            </a:r>
            <a:r>
              <a:rPr kumimoji="1" lang="ko-Kore-KR" altLang="en-US" dirty="0"/>
              <a:t> </a:t>
            </a:r>
            <a:r>
              <a:rPr kumimoji="1" lang="en-US" altLang="ko-Kore-KR" dirty="0"/>
              <a:t>: contrast, brightness, sharpness, </a:t>
            </a:r>
            <a:r>
              <a:rPr kumimoji="1" lang="ko-Kore-KR" altLang="en-US" dirty="0"/>
              <a:t>픽셀값 정규화</a:t>
            </a:r>
            <a:r>
              <a:rPr kumimoji="1" lang="en-US" altLang="ko-Kore-KR" dirty="0"/>
              <a:t>, </a:t>
            </a:r>
            <a:r>
              <a:rPr kumimoji="1" lang="ko-Kore-KR" altLang="en-US" dirty="0"/>
              <a:t>색상 단순화</a:t>
            </a:r>
            <a:r>
              <a:rPr kumimoji="1" lang="en-US" altLang="ko-Kore-KR" dirty="0"/>
              <a:t>, </a:t>
            </a:r>
            <a:r>
              <a:rPr kumimoji="1" lang="ko-Kore-KR" altLang="en-US" dirty="0"/>
              <a:t>회전</a:t>
            </a:r>
            <a:r>
              <a:rPr kumimoji="1" lang="en-US" altLang="ko-Kore-KR" dirty="0"/>
              <a:t>, </a:t>
            </a:r>
            <a:r>
              <a:rPr kumimoji="1" lang="ko-Kore-KR" altLang="en-US" dirty="0"/>
              <a:t>구김</a:t>
            </a:r>
            <a:r>
              <a:rPr kumimoji="1" lang="en-US" altLang="ko-Kore-KR" dirty="0"/>
              <a:t>, </a:t>
            </a:r>
            <a:r>
              <a:rPr kumimoji="1" lang="ko-Kore-KR" altLang="en-US" dirty="0"/>
              <a:t>픽셀밀기</a:t>
            </a: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3</a:t>
            </a:r>
            <a:r>
              <a:rPr kumimoji="1" lang="ko-Kore-KR" altLang="en-US" dirty="0"/>
              <a:t>개의 병렬 체인은 랜덤으로 </a:t>
            </a:r>
            <a:r>
              <a:rPr kumimoji="1" lang="en-US" altLang="ko-Kore-KR" dirty="0"/>
              <a:t>operation</a:t>
            </a:r>
            <a:r>
              <a:rPr kumimoji="1" lang="ko-Kore-KR" altLang="en-US" dirty="0"/>
              <a:t>의 갯수와 종류를 선택해 원본 이미지에 적용</a:t>
            </a:r>
            <a:r>
              <a:rPr kumimoji="1" lang="en-US" altLang="ko-Kore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3</a:t>
            </a:r>
            <a:r>
              <a:rPr kumimoji="1" lang="ko-KR" altLang="en-US" dirty="0"/>
              <a:t>개의 이미지를 하나로 </a:t>
            </a:r>
            <a:r>
              <a:rPr kumimoji="1" lang="en-US" altLang="ko-KR" dirty="0"/>
              <a:t>mix -&gt; </a:t>
            </a:r>
            <a:r>
              <a:rPr kumimoji="1" lang="ko-KR" altLang="en-US" dirty="0"/>
              <a:t>원본과 다시 한번 </a:t>
            </a:r>
            <a:r>
              <a:rPr kumimoji="1" lang="en-US" altLang="ko-KR" dirty="0"/>
              <a:t>mix</a:t>
            </a:r>
            <a:endParaRPr kumimoji="1" lang="en-US" altLang="ko-Kore-KR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C17FFD28-6645-E544-9655-7A2422D8AC0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772"/>
          <a:stretch/>
        </p:blipFill>
        <p:spPr>
          <a:xfrm>
            <a:off x="1198523" y="4386014"/>
            <a:ext cx="5136174" cy="109893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4B1FD079-AABD-8345-9999-445CED540A1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3941"/>
          <a:stretch/>
        </p:blipFill>
        <p:spPr>
          <a:xfrm>
            <a:off x="1198523" y="5484949"/>
            <a:ext cx="4133642" cy="95410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27631A1-0F4C-E94E-BD9E-E560EBB2CC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883" y="4118584"/>
            <a:ext cx="3778523" cy="2320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057859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Mix</a:t>
            </a:r>
            <a:r>
              <a:rPr lang="ko-KR" altLang="en-US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and Up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4AA3D2-C179-984B-9C7C-2DC715C26CF6}"/>
              </a:ext>
            </a:extLst>
          </p:cNvPr>
          <p:cNvSpPr txBox="1"/>
          <p:nvPr/>
        </p:nvSpPr>
        <p:spPr>
          <a:xfrm>
            <a:off x="437068" y="1204139"/>
            <a:ext cx="1065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Others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C17FFD28-6645-E544-9655-7A2422D8AC0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772"/>
          <a:stretch/>
        </p:blipFill>
        <p:spPr>
          <a:xfrm>
            <a:off x="437068" y="2017388"/>
            <a:ext cx="5136174" cy="109893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4B1FD079-AABD-8345-9999-445CED540A1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84" b="50124"/>
          <a:stretch/>
        </p:blipFill>
        <p:spPr>
          <a:xfrm>
            <a:off x="437068" y="3116323"/>
            <a:ext cx="4133642" cy="197202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6339B5D-270D-0D47-A764-4DD19DA31C3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772"/>
          <a:stretch/>
        </p:blipFill>
        <p:spPr>
          <a:xfrm>
            <a:off x="6096000" y="2017388"/>
            <a:ext cx="5136174" cy="109893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BEF0691-1DF1-214A-9D44-E33A080EF6F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 b="16808"/>
          <a:stretch/>
        </p:blipFill>
        <p:spPr>
          <a:xfrm>
            <a:off x="6096000" y="3116323"/>
            <a:ext cx="4133642" cy="1972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326251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A3D393C-E9F4-ED48-837E-1D89258CD32F}"/>
              </a:ext>
            </a:extLst>
          </p:cNvPr>
          <p:cNvSpPr/>
          <p:nvPr/>
        </p:nvSpPr>
        <p:spPr>
          <a:xfrm>
            <a:off x="0" y="2047036"/>
            <a:ext cx="12192000" cy="2577517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MAE Code Review</a:t>
            </a:r>
            <a:endParaRPr lang="pt-BR" altLang="ko-KR" sz="28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110D6E-90DD-334F-8A92-4E62E3BA0504}"/>
              </a:ext>
            </a:extLst>
          </p:cNvPr>
          <p:cNvSpPr txBox="1"/>
          <p:nvPr/>
        </p:nvSpPr>
        <p:spPr>
          <a:xfrm>
            <a:off x="4724400" y="4624553"/>
            <a:ext cx="7467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kumimoji="1" lang="en-US" altLang="ko-Kore-KR" dirty="0"/>
              <a:t>https://</a:t>
            </a:r>
            <a:r>
              <a:rPr kumimoji="1" lang="en-US" altLang="ko-Kore-KR" dirty="0" err="1"/>
              <a:t>github.com</a:t>
            </a:r>
            <a:r>
              <a:rPr kumimoji="1" lang="en-US" altLang="ko-Kore-KR" dirty="0"/>
              <a:t>/</a:t>
            </a:r>
            <a:r>
              <a:rPr kumimoji="1" lang="en-US" altLang="ko-Kore-KR" dirty="0" err="1"/>
              <a:t>facebookresearch</a:t>
            </a:r>
            <a:r>
              <a:rPr kumimoji="1" lang="en-US" altLang="ko-Kore-KR" dirty="0"/>
              <a:t>/</a:t>
            </a:r>
            <a:r>
              <a:rPr kumimoji="1" lang="en-US" altLang="ko-Kore-KR" dirty="0" err="1"/>
              <a:t>mae</a:t>
            </a:r>
            <a:r>
              <a:rPr kumimoji="1" lang="en-US" altLang="ko-Kore-KR" dirty="0"/>
              <a:t>/blob/main/</a:t>
            </a:r>
            <a:r>
              <a:rPr kumimoji="1" lang="en-US" altLang="ko-Kore-KR" dirty="0" err="1"/>
              <a:t>models_mae.py</a:t>
            </a:r>
            <a:endParaRPr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865603805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MAE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4AA3D2-C179-984B-9C7C-2DC715C26CF6}"/>
              </a:ext>
            </a:extLst>
          </p:cNvPr>
          <p:cNvSpPr txBox="1"/>
          <p:nvPr/>
        </p:nvSpPr>
        <p:spPr>
          <a:xfrm>
            <a:off x="437068" y="1204139"/>
            <a:ext cx="10650032" cy="455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Encoder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ViT(</a:t>
            </a:r>
            <a:r>
              <a:rPr kumimoji="1" lang="en-US" altLang="ko-Kore-KR" dirty="0" err="1"/>
              <a:t>timm</a:t>
            </a:r>
            <a:r>
              <a:rPr kumimoji="1" lang="en-US" altLang="ko-Kore-KR" dirty="0"/>
              <a:t> </a:t>
            </a:r>
            <a:r>
              <a:rPr kumimoji="1" lang="ko-Kore-KR" altLang="en-US" dirty="0"/>
              <a:t>라이브러리</a:t>
            </a:r>
            <a:r>
              <a:rPr kumimoji="1" lang="en-US" altLang="ko-Kore-KR" dirty="0"/>
              <a:t>)</a:t>
            </a:r>
            <a:r>
              <a:rPr kumimoji="1" lang="ko-Kore-KR" altLang="en-US" dirty="0"/>
              <a:t>의 </a:t>
            </a:r>
            <a:r>
              <a:rPr kumimoji="1" lang="en-US" altLang="ko-Kore-KR" dirty="0"/>
              <a:t>patch embedding </a:t>
            </a:r>
            <a:r>
              <a:rPr kumimoji="1" lang="ko-Kore-KR" altLang="en-US" dirty="0"/>
              <a:t>활용</a:t>
            </a: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Patch embedding</a:t>
            </a:r>
            <a:r>
              <a:rPr kumimoji="1" lang="ko-Kore-KR" altLang="en-US" dirty="0"/>
              <a:t>에 </a:t>
            </a:r>
            <a:r>
              <a:rPr kumimoji="1" lang="en-US" altLang="ko-Kore-KR" dirty="0"/>
              <a:t>positional embedding </a:t>
            </a:r>
            <a:r>
              <a:rPr kumimoji="1" lang="ko-Kore-KR" altLang="en-US" dirty="0"/>
              <a:t>더함</a:t>
            </a: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ore-KR" altLang="en-US" dirty="0"/>
              <a:t>마스킹 및 순서 배열 작업</a:t>
            </a: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ore-KR" altLang="en-US" dirty="0"/>
              <a:t>클래스 토큰 별도로 더하여 부착함</a:t>
            </a: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Transformer </a:t>
            </a:r>
            <a:r>
              <a:rPr kumimoji="1" lang="ko-Kore-KR" altLang="en-US" dirty="0"/>
              <a:t>블럭 통과</a:t>
            </a: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ore-KR" altLang="en-US" dirty="0"/>
              <a:t>리턴 </a:t>
            </a:r>
            <a:r>
              <a:rPr kumimoji="1" lang="en-US" altLang="ko-Kore-KR" dirty="0"/>
              <a:t>3</a:t>
            </a:r>
            <a:r>
              <a:rPr kumimoji="1" lang="ko-Kore-KR" altLang="en-US" dirty="0"/>
              <a:t>개</a:t>
            </a:r>
            <a:endParaRPr kumimoji="1" lang="en-US" altLang="ko-Kore-KR" dirty="0"/>
          </a:p>
          <a:p>
            <a:r>
              <a:rPr kumimoji="1" lang="ko-Kore-KR" altLang="en-US" dirty="0"/>
              <a:t>    </a:t>
            </a:r>
            <a:r>
              <a:rPr kumimoji="1" lang="en-US" altLang="ko-Kore-KR" dirty="0"/>
              <a:t>1</a:t>
            </a:r>
            <a:r>
              <a:rPr kumimoji="1" lang="en-US" altLang="ko-KR" dirty="0"/>
              <a:t>.</a:t>
            </a:r>
            <a:r>
              <a:rPr kumimoji="1" lang="ko-Kore-KR" altLang="en-US" dirty="0"/>
              <a:t> 임베딩</a:t>
            </a:r>
            <a:endParaRPr kumimoji="1" lang="en-US" altLang="ko-Kore-KR" dirty="0"/>
          </a:p>
          <a:p>
            <a:r>
              <a:rPr kumimoji="1" lang="en-US" altLang="ko-KR" dirty="0"/>
              <a:t>    2. 0 1</a:t>
            </a:r>
            <a:r>
              <a:rPr kumimoji="1" lang="ko-KR" altLang="en-US" dirty="0"/>
              <a:t>로 구성된 </a:t>
            </a:r>
            <a:r>
              <a:rPr kumimoji="1" lang="ko-Kore-KR" altLang="en-US" dirty="0"/>
              <a:t>마스크 리스트</a:t>
            </a:r>
            <a:endParaRPr kumimoji="1" lang="en-US" altLang="ko-Kore-KR" dirty="0"/>
          </a:p>
          <a:p>
            <a:r>
              <a:rPr kumimoji="1" lang="en-US" altLang="ko-Kore-KR" dirty="0"/>
              <a:t>    </a:t>
            </a:r>
            <a:r>
              <a:rPr kumimoji="1" lang="en-US" altLang="ko-KR" dirty="0"/>
              <a:t>3. </a:t>
            </a:r>
            <a:r>
              <a:rPr kumimoji="1" lang="ko-Kore-KR" altLang="en-US" dirty="0"/>
              <a:t>복원을 위해 원래 인덱스를 저장한 리스트</a:t>
            </a:r>
            <a:endParaRPr kumimoji="1" lang="en-US" altLang="ko-Kore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BEB26FE-72D3-A64C-9689-5254F7BFE2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7279" y="1750695"/>
            <a:ext cx="4962070" cy="4688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3584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Multi-Head Attention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FF42B12-970A-E043-A967-56B3BA7DF3D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698"/>
          <a:stretch/>
        </p:blipFill>
        <p:spPr>
          <a:xfrm>
            <a:off x="458245" y="3897549"/>
            <a:ext cx="1837425" cy="25869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3041118-9B2E-C54A-A71E-3EC34A93F30E}"/>
              </a:ext>
            </a:extLst>
          </p:cNvPr>
          <p:cNvSpPr txBox="1"/>
          <p:nvPr/>
        </p:nvSpPr>
        <p:spPr>
          <a:xfrm>
            <a:off x="437067" y="1204139"/>
            <a:ext cx="10980233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Existing Problems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Representation</a:t>
            </a:r>
            <a:r>
              <a:rPr kumimoji="1" lang="ko-KR" altLang="en-US" dirty="0"/>
              <a:t> </a:t>
            </a:r>
            <a:r>
              <a:rPr kumimoji="1" lang="en-US" altLang="ko-KR" dirty="0"/>
              <a:t>process </a:t>
            </a:r>
            <a:r>
              <a:rPr kumimoji="1" lang="en" altLang="ko-KR" dirty="0"/>
              <a:t>with only one </a:t>
            </a:r>
            <a:r>
              <a:rPr kumimoji="1" lang="en-US" altLang="ko-KR" dirty="0"/>
              <a:t>perspective </a:t>
            </a:r>
            <a:r>
              <a:rPr kumimoji="1" lang="en" altLang="ko-KR" dirty="0"/>
              <a:t>and slow.</a:t>
            </a:r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r>
              <a:rPr kumimoji="1" lang="en-US" altLang="ko-Kore-KR" sz="2000" b="1" dirty="0"/>
              <a:t>Key Ideas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multi-heads to analyze from multiple perspectives and improve speed with parallel calculations.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5A93044-0F98-5F45-800D-90F84A7B84E8}"/>
              </a:ext>
            </a:extLst>
          </p:cNvPr>
          <p:cNvSpPr/>
          <p:nvPr/>
        </p:nvSpPr>
        <p:spPr>
          <a:xfrm>
            <a:off x="4466296" y="5653861"/>
            <a:ext cx="1319910" cy="616450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3EB691B-C97D-F743-A96E-E36F89A09012}"/>
              </a:ext>
            </a:extLst>
          </p:cNvPr>
          <p:cNvSpPr/>
          <p:nvPr/>
        </p:nvSpPr>
        <p:spPr>
          <a:xfrm>
            <a:off x="5995433" y="5653861"/>
            <a:ext cx="1319910" cy="616450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83F378D-177A-F948-A96C-5AC948F1501F}"/>
              </a:ext>
            </a:extLst>
          </p:cNvPr>
          <p:cNvSpPr/>
          <p:nvPr/>
        </p:nvSpPr>
        <p:spPr>
          <a:xfrm>
            <a:off x="7524570" y="5653861"/>
            <a:ext cx="1319910" cy="616450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BECE53-9AFB-A24F-B71C-8008AE56B4F0}"/>
              </a:ext>
            </a:extLst>
          </p:cNvPr>
          <p:cNvSpPr txBox="1"/>
          <p:nvPr/>
        </p:nvSpPr>
        <p:spPr>
          <a:xfrm>
            <a:off x="4641182" y="6270311"/>
            <a:ext cx="9701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dirty="0"/>
              <a:t>(1,10,128)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9CE7CCA-AE6E-DD4C-93C3-533086D2FC45}"/>
              </a:ext>
            </a:extLst>
          </p:cNvPr>
          <p:cNvSpPr txBox="1"/>
          <p:nvPr/>
        </p:nvSpPr>
        <p:spPr>
          <a:xfrm>
            <a:off x="6170319" y="6270311"/>
            <a:ext cx="9701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dirty="0"/>
              <a:t>(1,10,128)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5F758E6-771B-DE4D-B08D-2F786D31DA5B}"/>
              </a:ext>
            </a:extLst>
          </p:cNvPr>
          <p:cNvSpPr txBox="1"/>
          <p:nvPr/>
        </p:nvSpPr>
        <p:spPr>
          <a:xfrm>
            <a:off x="7699456" y="6270311"/>
            <a:ext cx="9701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dirty="0"/>
              <a:t>(1,10,128)</a:t>
            </a:r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2ACB4213-75FE-624A-8C66-EDA43E3B8ECC}"/>
              </a:ext>
            </a:extLst>
          </p:cNvPr>
          <p:cNvCxnSpPr>
            <a:cxnSpLocks/>
          </p:cNvCxnSpPr>
          <p:nvPr/>
        </p:nvCxnSpPr>
        <p:spPr>
          <a:xfrm>
            <a:off x="4799887" y="5653861"/>
            <a:ext cx="0" cy="61645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C0D36B7D-865C-4B4D-8D2E-904792652056}"/>
              </a:ext>
            </a:extLst>
          </p:cNvPr>
          <p:cNvCxnSpPr>
            <a:cxnSpLocks/>
          </p:cNvCxnSpPr>
          <p:nvPr/>
        </p:nvCxnSpPr>
        <p:spPr>
          <a:xfrm>
            <a:off x="5126250" y="5653861"/>
            <a:ext cx="0" cy="61645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DD72A50A-4004-CD41-B317-AEDF1FAEF6C3}"/>
              </a:ext>
            </a:extLst>
          </p:cNvPr>
          <p:cNvCxnSpPr>
            <a:cxnSpLocks/>
          </p:cNvCxnSpPr>
          <p:nvPr/>
        </p:nvCxnSpPr>
        <p:spPr>
          <a:xfrm>
            <a:off x="5459874" y="5653861"/>
            <a:ext cx="0" cy="61645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59AEE4DF-5FDF-C842-BDFF-D17EF19E89CB}"/>
              </a:ext>
            </a:extLst>
          </p:cNvPr>
          <p:cNvCxnSpPr>
            <a:cxnSpLocks/>
          </p:cNvCxnSpPr>
          <p:nvPr/>
        </p:nvCxnSpPr>
        <p:spPr>
          <a:xfrm>
            <a:off x="6326614" y="5653861"/>
            <a:ext cx="0" cy="61645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5B7F7142-4749-AB4A-9CCC-DDD5D9C35578}"/>
              </a:ext>
            </a:extLst>
          </p:cNvPr>
          <p:cNvCxnSpPr>
            <a:cxnSpLocks/>
          </p:cNvCxnSpPr>
          <p:nvPr/>
        </p:nvCxnSpPr>
        <p:spPr>
          <a:xfrm>
            <a:off x="6652977" y="5653861"/>
            <a:ext cx="0" cy="61645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39088253-644B-1D4D-91F1-A442AF18AF3D}"/>
              </a:ext>
            </a:extLst>
          </p:cNvPr>
          <p:cNvCxnSpPr>
            <a:cxnSpLocks/>
          </p:cNvCxnSpPr>
          <p:nvPr/>
        </p:nvCxnSpPr>
        <p:spPr>
          <a:xfrm>
            <a:off x="6986601" y="5653861"/>
            <a:ext cx="0" cy="61645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9FD2AD2E-9CE3-9C47-84FB-82B976091263}"/>
              </a:ext>
            </a:extLst>
          </p:cNvPr>
          <p:cNvCxnSpPr>
            <a:cxnSpLocks/>
          </p:cNvCxnSpPr>
          <p:nvPr/>
        </p:nvCxnSpPr>
        <p:spPr>
          <a:xfrm>
            <a:off x="7851629" y="5653861"/>
            <a:ext cx="0" cy="61645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[R] 23">
            <a:extLst>
              <a:ext uri="{FF2B5EF4-FFF2-40B4-BE49-F238E27FC236}">
                <a16:creationId xmlns:a16="http://schemas.microsoft.com/office/drawing/2014/main" id="{76107217-4265-FD4E-9B9B-208469802EAE}"/>
              </a:ext>
            </a:extLst>
          </p:cNvPr>
          <p:cNvCxnSpPr>
            <a:cxnSpLocks/>
          </p:cNvCxnSpPr>
          <p:nvPr/>
        </p:nvCxnSpPr>
        <p:spPr>
          <a:xfrm>
            <a:off x="8177992" y="5653861"/>
            <a:ext cx="0" cy="61645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05D326EF-BEEC-4643-AB06-E94415706020}"/>
              </a:ext>
            </a:extLst>
          </p:cNvPr>
          <p:cNvCxnSpPr>
            <a:cxnSpLocks/>
          </p:cNvCxnSpPr>
          <p:nvPr/>
        </p:nvCxnSpPr>
        <p:spPr>
          <a:xfrm>
            <a:off x="8511616" y="5653861"/>
            <a:ext cx="0" cy="61645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1477F32-F86E-5044-B20B-64375DA5AA1F}"/>
              </a:ext>
            </a:extLst>
          </p:cNvPr>
          <p:cNvSpPr/>
          <p:nvPr/>
        </p:nvSpPr>
        <p:spPr>
          <a:xfrm>
            <a:off x="4838574" y="4890499"/>
            <a:ext cx="734283" cy="30051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dirty="0"/>
              <a:t>Head_1</a:t>
            </a:r>
            <a:endParaRPr kumimoji="1" lang="ko-Kore-KR" altLang="en-US" sz="1200" dirty="0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E975B4D-8E05-8E41-88C2-C9526D01B3CF}"/>
              </a:ext>
            </a:extLst>
          </p:cNvPr>
          <p:cNvSpPr/>
          <p:nvPr/>
        </p:nvSpPr>
        <p:spPr>
          <a:xfrm>
            <a:off x="5791342" y="4890499"/>
            <a:ext cx="734283" cy="30051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dirty="0"/>
              <a:t>Head_2</a:t>
            </a:r>
            <a:endParaRPr kumimoji="1" lang="ko-Kore-KR" altLang="en-US" sz="1200" dirty="0"/>
          </a:p>
        </p:txBody>
      </p:sp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3A62BB28-0A20-D34E-94A8-03536C93ABB8}"/>
              </a:ext>
            </a:extLst>
          </p:cNvPr>
          <p:cNvSpPr/>
          <p:nvPr/>
        </p:nvSpPr>
        <p:spPr>
          <a:xfrm>
            <a:off x="6744110" y="4890499"/>
            <a:ext cx="734283" cy="30051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dirty="0"/>
              <a:t>Head_3</a:t>
            </a:r>
            <a:endParaRPr kumimoji="1" lang="ko-Kore-KR" altLang="en-US" sz="1200" dirty="0"/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242B37B7-EFC2-F34F-A5D5-2CB9EA4F8D2C}"/>
              </a:ext>
            </a:extLst>
          </p:cNvPr>
          <p:cNvSpPr/>
          <p:nvPr/>
        </p:nvSpPr>
        <p:spPr>
          <a:xfrm>
            <a:off x="7696878" y="4890499"/>
            <a:ext cx="734283" cy="30051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dirty="0"/>
              <a:t>Head_4</a:t>
            </a:r>
            <a:endParaRPr kumimoji="1" lang="ko-Kore-KR" altLang="en-US" sz="1200" dirty="0"/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10ECCC15-BB73-3345-A96E-50BBA9E564EB}"/>
              </a:ext>
            </a:extLst>
          </p:cNvPr>
          <p:cNvCxnSpPr>
            <a:cxnSpLocks/>
          </p:cNvCxnSpPr>
          <p:nvPr/>
        </p:nvCxnSpPr>
        <p:spPr>
          <a:xfrm flipV="1">
            <a:off x="4641182" y="5191018"/>
            <a:ext cx="433274" cy="4628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606DB1DB-56F7-6443-9FCC-7DFCFF0CA3C2}"/>
              </a:ext>
            </a:extLst>
          </p:cNvPr>
          <p:cNvCxnSpPr>
            <a:cxnSpLocks/>
            <a:endCxn id="26" idx="2"/>
          </p:cNvCxnSpPr>
          <p:nvPr/>
        </p:nvCxnSpPr>
        <p:spPr>
          <a:xfrm flipH="1" flipV="1">
            <a:off x="5205716" y="5191018"/>
            <a:ext cx="923504" cy="4705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89E7FAD5-2C88-F342-AB46-2BD01D6C95EB}"/>
              </a:ext>
            </a:extLst>
          </p:cNvPr>
          <p:cNvCxnSpPr>
            <a:cxnSpLocks/>
          </p:cNvCxnSpPr>
          <p:nvPr/>
        </p:nvCxnSpPr>
        <p:spPr>
          <a:xfrm flipH="1" flipV="1">
            <a:off x="5372434" y="5191018"/>
            <a:ext cx="2284934" cy="4628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5702B42E-0B93-7D4F-B36C-CD2D9F324D14}"/>
              </a:ext>
            </a:extLst>
          </p:cNvPr>
          <p:cNvSpPr/>
          <p:nvPr/>
        </p:nvSpPr>
        <p:spPr>
          <a:xfrm>
            <a:off x="5059758" y="4083685"/>
            <a:ext cx="324595" cy="616450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E465BCF-D9B2-504A-BD19-A790E5E7D7CE}"/>
              </a:ext>
            </a:extLst>
          </p:cNvPr>
          <p:cNvSpPr/>
          <p:nvPr/>
        </p:nvSpPr>
        <p:spPr>
          <a:xfrm>
            <a:off x="5966922" y="4083685"/>
            <a:ext cx="324595" cy="616450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D54E50BF-9F7B-6D49-AEC7-8AE99F3E16CD}"/>
              </a:ext>
            </a:extLst>
          </p:cNvPr>
          <p:cNvSpPr/>
          <p:nvPr/>
        </p:nvSpPr>
        <p:spPr>
          <a:xfrm>
            <a:off x="6948953" y="4083685"/>
            <a:ext cx="324595" cy="616450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0A4867D3-1A6F-5740-B7B8-F7E70CEA9818}"/>
              </a:ext>
            </a:extLst>
          </p:cNvPr>
          <p:cNvSpPr/>
          <p:nvPr/>
        </p:nvSpPr>
        <p:spPr>
          <a:xfrm>
            <a:off x="7901721" y="4083685"/>
            <a:ext cx="324595" cy="616450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1E2D5F6-E940-534F-A1A5-7991EA4E3BA2}"/>
              </a:ext>
            </a:extLst>
          </p:cNvPr>
          <p:cNvSpPr txBox="1"/>
          <p:nvPr/>
        </p:nvSpPr>
        <p:spPr>
          <a:xfrm>
            <a:off x="4797477" y="4168103"/>
            <a:ext cx="36887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/>
              <a:t>{                               }</a:t>
            </a:r>
          </a:p>
        </p:txBody>
      </p:sp>
      <p:graphicFrame>
        <p:nvGraphicFramePr>
          <p:cNvPr id="61" name="표 61">
            <a:extLst>
              <a:ext uri="{FF2B5EF4-FFF2-40B4-BE49-F238E27FC236}">
                <a16:creationId xmlns:a16="http://schemas.microsoft.com/office/drawing/2014/main" id="{04C33FE1-7D92-094A-81C8-F6C6DFCE16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125455"/>
              </p:ext>
            </p:extLst>
          </p:nvPr>
        </p:nvGraphicFramePr>
        <p:xfrm>
          <a:off x="9170842" y="5173031"/>
          <a:ext cx="2763328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0832">
                  <a:extLst>
                    <a:ext uri="{9D8B030D-6E8A-4147-A177-3AD203B41FA5}">
                      <a16:colId xmlns:a16="http://schemas.microsoft.com/office/drawing/2014/main" val="1435873182"/>
                    </a:ext>
                  </a:extLst>
                </a:gridCol>
                <a:gridCol w="690832">
                  <a:extLst>
                    <a:ext uri="{9D8B030D-6E8A-4147-A177-3AD203B41FA5}">
                      <a16:colId xmlns:a16="http://schemas.microsoft.com/office/drawing/2014/main" val="4087810956"/>
                    </a:ext>
                  </a:extLst>
                </a:gridCol>
                <a:gridCol w="690832">
                  <a:extLst>
                    <a:ext uri="{9D8B030D-6E8A-4147-A177-3AD203B41FA5}">
                      <a16:colId xmlns:a16="http://schemas.microsoft.com/office/drawing/2014/main" val="945596080"/>
                    </a:ext>
                  </a:extLst>
                </a:gridCol>
                <a:gridCol w="690832">
                  <a:extLst>
                    <a:ext uri="{9D8B030D-6E8A-4147-A177-3AD203B41FA5}">
                      <a16:colId xmlns:a16="http://schemas.microsoft.com/office/drawing/2014/main" val="1166353485"/>
                    </a:ext>
                  </a:extLst>
                </a:gridCol>
              </a:tblGrid>
              <a:tr h="25700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Word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F1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F2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F3</a:t>
                      </a:r>
                      <a:endParaRPr lang="ko-Kore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41568698"/>
                  </a:ext>
                </a:extLst>
              </a:tr>
              <a:tr h="25700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Apple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0.6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0.1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0.1</a:t>
                      </a:r>
                      <a:endParaRPr lang="ko-Kore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37814770"/>
                  </a:ext>
                </a:extLst>
              </a:tr>
              <a:tr h="25700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Python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0.1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0.7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0.4</a:t>
                      </a:r>
                      <a:endParaRPr lang="ko-Kore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37617575"/>
                  </a:ext>
                </a:extLst>
              </a:tr>
              <a:tr h="25700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Java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0.1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0.7</a:t>
                      </a:r>
                      <a:endParaRPr lang="ko-Kore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0.3</a:t>
                      </a:r>
                      <a:endParaRPr lang="ko-Kore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18648145"/>
                  </a:ext>
                </a:extLst>
              </a:tr>
            </a:tbl>
          </a:graphicData>
        </a:graphic>
      </p:graphicFrame>
      <p:pic>
        <p:nvPicPr>
          <p:cNvPr id="62" name="그림 61">
            <a:extLst>
              <a:ext uri="{FF2B5EF4-FFF2-40B4-BE49-F238E27FC236}">
                <a16:creationId xmlns:a16="http://schemas.microsoft.com/office/drawing/2014/main" id="{D64CD154-C2AC-FB44-915B-9EDB0301689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746" r="973"/>
          <a:stretch/>
        </p:blipFill>
        <p:spPr>
          <a:xfrm>
            <a:off x="2335180" y="3897549"/>
            <a:ext cx="1932355" cy="2586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4220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Abstract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124941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Intention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Depth estimation can solve with classification-regression task.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Transformer decoder generate adaptive bins(</a:t>
            </a:r>
            <a:r>
              <a:rPr kumimoji="1" lang="en-US" altLang="ko-Kore-KR" dirty="0" err="1"/>
              <a:t>AdaBins</a:t>
            </a:r>
            <a:r>
              <a:rPr kumimoji="1" lang="en-US" altLang="ko-Kore-KR" dirty="0"/>
              <a:t>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r>
              <a:rPr kumimoji="1" lang="en-US" altLang="ko-Kore-KR" dirty="0"/>
              <a:t>[Classification-Regression]</a:t>
            </a:r>
          </a:p>
          <a:p>
            <a:r>
              <a:rPr kumimoji="1" lang="en-US" altLang="ko-Kore-KR" dirty="0"/>
              <a:t>Reg: Predict continuous depth. Predict each pixel depth value.</a:t>
            </a:r>
          </a:p>
          <a:p>
            <a:r>
              <a:rPr kumimoji="1" lang="en-US" altLang="ko-Kore-KR" dirty="0"/>
              <a:t>Class: Predict discrete depth. Predict each pixel depth class. (probabilistic representations)</a:t>
            </a:r>
          </a:p>
          <a:p>
            <a:r>
              <a:rPr kumimoji="1" lang="en-US" altLang="ko-Kore-KR" dirty="0"/>
              <a:t>Class-Reg: Predict probabilistic representations. -&gt; Linear combination with bins centers -&gt; Depth value.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79F9E51-6CA4-6446-9BFD-FD00FBF1CB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4600827"/>
            <a:ext cx="4644685" cy="183822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C06C159-0E13-2141-812C-750F16E52AE7}"/>
              </a:ext>
            </a:extLst>
          </p:cNvPr>
          <p:cNvSpPr txBox="1"/>
          <p:nvPr/>
        </p:nvSpPr>
        <p:spPr>
          <a:xfrm>
            <a:off x="5081753" y="4600827"/>
            <a:ext cx="588693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[bins centers]</a:t>
            </a:r>
          </a:p>
          <a:p>
            <a:r>
              <a:rPr kumimoji="1" lang="en-US" altLang="ko-Kore-KR" dirty="0"/>
              <a:t>Bins: Divided by the intervals in the continuous range.</a:t>
            </a:r>
          </a:p>
          <a:p>
            <a:r>
              <a:rPr kumimoji="1" lang="en-US" altLang="ko-Kore-KR" dirty="0"/>
              <a:t>(ex. 0~6 -&gt; [0, 2], [2, 4], [4, 6])</a:t>
            </a:r>
          </a:p>
          <a:p>
            <a:r>
              <a:rPr kumimoji="1" lang="en-US" altLang="ko-Kore-KR" dirty="0"/>
              <a:t>Bins centers: center value of each bins.</a:t>
            </a:r>
          </a:p>
          <a:p>
            <a:r>
              <a:rPr kumimoji="1" lang="en-US" altLang="ko-Kore-KR" dirty="0"/>
              <a:t>(ex. 1, 3, 5)</a:t>
            </a:r>
            <a:endParaRPr kumimoji="1" lang="ko-Kore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D99CB2A-CFAD-B642-90CD-08D2C00202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7521" y="5339491"/>
            <a:ext cx="1919094" cy="1115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299658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MAE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4AA3D2-C179-984B-9C7C-2DC715C26CF6}"/>
              </a:ext>
            </a:extLst>
          </p:cNvPr>
          <p:cNvSpPr txBox="1"/>
          <p:nvPr/>
        </p:nvSpPr>
        <p:spPr>
          <a:xfrm>
            <a:off x="437068" y="1204139"/>
            <a:ext cx="10650032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Decoder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ore-KR" altLang="en-US" dirty="0"/>
              <a:t>랜덤으로 채워진 임베딩 하나 생성</a:t>
            </a: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0</a:t>
            </a:r>
            <a:r>
              <a:rPr kumimoji="1" lang="ko-KR" altLang="en-US" dirty="0"/>
              <a:t>으로 채워진 마스크 토큰</a:t>
            </a:r>
            <a:r>
              <a:rPr kumimoji="1" lang="en-US" altLang="ko-KR" dirty="0"/>
              <a:t>(=</a:t>
            </a:r>
            <a:r>
              <a:rPr kumimoji="1" lang="ko-KR" altLang="en-US" dirty="0"/>
              <a:t>패치</a:t>
            </a:r>
            <a:r>
              <a:rPr kumimoji="1" lang="en-US" altLang="ko-KR" dirty="0"/>
              <a:t>) </a:t>
            </a:r>
            <a:r>
              <a:rPr kumimoji="1" lang="ko-KR" altLang="en-US" dirty="0"/>
              <a:t>생성</a:t>
            </a: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원래 순서에 맞게 복원</a:t>
            </a: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클래스 토큰 부착</a:t>
            </a: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포지션 </a:t>
            </a:r>
            <a:r>
              <a:rPr kumimoji="1" lang="ko-KR" altLang="en-US" dirty="0" err="1"/>
              <a:t>임베딩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더해줌</a:t>
            </a: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Transformer </a:t>
            </a:r>
            <a:r>
              <a:rPr kumimoji="1" lang="ko-KR" altLang="en-US" dirty="0" err="1"/>
              <a:t>블럭</a:t>
            </a:r>
            <a:r>
              <a:rPr kumimoji="1" lang="ko-KR" altLang="en-US" dirty="0"/>
              <a:t> 통과</a:t>
            </a: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클래스 토큰 제거 후 리턴</a:t>
            </a:r>
            <a:endParaRPr kumimoji="1" lang="en-US" altLang="ko-Kore-KR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974734E-72C5-1B4E-9C90-A0CF7702794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101"/>
          <a:stretch/>
        </p:blipFill>
        <p:spPr>
          <a:xfrm>
            <a:off x="6347280" y="1750695"/>
            <a:ext cx="5407652" cy="4376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498585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MAE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4AA3D2-C179-984B-9C7C-2DC715C26CF6}"/>
              </a:ext>
            </a:extLst>
          </p:cNvPr>
          <p:cNvSpPr txBox="1"/>
          <p:nvPr/>
        </p:nvSpPr>
        <p:spPr>
          <a:xfrm>
            <a:off x="437068" y="1204139"/>
            <a:ext cx="10650032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Loss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ore-KR" altLang="en-US" dirty="0"/>
              <a:t>타겟이 되는 원본 이미지를 패치화 시켜줌</a:t>
            </a: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Loss </a:t>
            </a:r>
            <a:r>
              <a:rPr kumimoji="1" lang="ko-Kore-KR" altLang="en-US" dirty="0"/>
              <a:t>계산</a:t>
            </a: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Keep </a:t>
            </a:r>
            <a:r>
              <a:rPr kumimoji="1" lang="ko-Kore-KR" altLang="en-US" dirty="0"/>
              <a:t>했던 패치들 </a:t>
            </a:r>
            <a:r>
              <a:rPr kumimoji="1" lang="en-US" altLang="ko-Kore-KR" dirty="0"/>
              <a:t>(mask</a:t>
            </a:r>
            <a:r>
              <a:rPr kumimoji="1" lang="ko-Kore-KR" altLang="en-US" dirty="0"/>
              <a:t>의 값이 </a:t>
            </a:r>
            <a:r>
              <a:rPr kumimoji="1" lang="en-US" altLang="ko-Kore-KR" dirty="0"/>
              <a:t>0</a:t>
            </a:r>
            <a:r>
              <a:rPr kumimoji="1" lang="en-US" altLang="ko-KR" dirty="0"/>
              <a:t>) loss</a:t>
            </a:r>
            <a:r>
              <a:rPr kumimoji="1" lang="ko-KR" altLang="en-US" dirty="0"/>
              <a:t>에서 제외</a:t>
            </a: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77B53B6-2A7D-2A49-AB73-6052480D81F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03"/>
          <a:stretch/>
        </p:blipFill>
        <p:spPr>
          <a:xfrm>
            <a:off x="6347279" y="1750695"/>
            <a:ext cx="5407653" cy="3562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08136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MAE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4AA3D2-C179-984B-9C7C-2DC715C26CF6}"/>
              </a:ext>
            </a:extLst>
          </p:cNvPr>
          <p:cNvSpPr txBox="1"/>
          <p:nvPr/>
        </p:nvSpPr>
        <p:spPr>
          <a:xfrm>
            <a:off x="437068" y="1204139"/>
            <a:ext cx="10650032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Positional embedding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Zeros</a:t>
            </a:r>
            <a:r>
              <a:rPr kumimoji="1" lang="ko-Kore-KR" altLang="en-US" dirty="0"/>
              <a:t>로 선언한 뒤</a:t>
            </a:r>
            <a:r>
              <a:rPr kumimoji="1" lang="en-US" altLang="ko-Kore-KR" dirty="0"/>
              <a:t>, get_2d_sincos_pos_embed</a:t>
            </a:r>
            <a:r>
              <a:rPr kumimoji="1" lang="ko-Kore-KR" altLang="en-US" dirty="0"/>
              <a:t>을 사용해서 포지션 임베딩을 만들게 됨</a:t>
            </a:r>
            <a:r>
              <a:rPr kumimoji="1" lang="en-US" altLang="ko-Kore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이걸 별도로 학습하는 경우 </a:t>
            </a:r>
            <a:r>
              <a:rPr kumimoji="1" lang="en-US" altLang="ko-KR" dirty="0"/>
              <a:t>positional embedding</a:t>
            </a:r>
            <a:r>
              <a:rPr kumimoji="1" lang="ko-KR" altLang="en-US" dirty="0"/>
              <a:t>에 대한 학습이 가능할 수 있음</a:t>
            </a:r>
            <a:r>
              <a:rPr kumimoji="1" lang="en-US" altLang="ko-KR" dirty="0"/>
              <a:t>.</a:t>
            </a:r>
            <a:endParaRPr kumimoji="1" lang="en-US" altLang="ko-Kore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311C922-D125-B145-97D6-17F37867EB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4771277"/>
            <a:ext cx="8784000" cy="216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A71ACF4-1F18-334E-9DD4-2E69AEB7DD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5750283"/>
            <a:ext cx="9867256" cy="216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FA3751E-A6B2-5A46-8CEB-4F3545CB86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5028050"/>
            <a:ext cx="10301539" cy="4320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EF71105-CA6E-CD41-91F1-F929F126C98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6007056"/>
            <a:ext cx="11675080" cy="4320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2E115C2-01CA-FD41-812F-CB4D5631C09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4265044"/>
            <a:ext cx="4734720" cy="2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2560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Introduction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1310648" cy="4862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Existing Problems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Mainstream methods of depth estimation is per-pixel regression.</a:t>
            </a:r>
            <a:r>
              <a:rPr kumimoji="1" lang="ko-KR" altLang="en-US" dirty="0"/>
              <a:t> </a:t>
            </a:r>
            <a:r>
              <a:rPr kumimoji="1" lang="en-US" altLang="ko-KR" dirty="0"/>
              <a:t>(slow and low accuracy)</a:t>
            </a: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Adaptive bins generation module still have several dilemmas.</a:t>
            </a:r>
          </a:p>
          <a:p>
            <a:r>
              <a:rPr kumimoji="1" lang="ko-KR" altLang="en-US" dirty="0"/>
              <a:t>   </a:t>
            </a:r>
            <a:r>
              <a:rPr kumimoji="1" lang="en-US" altLang="ko-KR" dirty="0"/>
              <a:t>1.</a:t>
            </a:r>
            <a:r>
              <a:rPr kumimoji="1" lang="ko-KR" altLang="en-US" dirty="0"/>
              <a:t> </a:t>
            </a:r>
            <a:r>
              <a:rPr kumimoji="1" lang="en-US" altLang="ko-KR" dirty="0"/>
              <a:t>Prediction only depending on high resolution feature map. (loss of global information)</a:t>
            </a:r>
            <a:endParaRPr kumimoji="1" lang="en-US" altLang="ko-Kore-KR" dirty="0"/>
          </a:p>
          <a:p>
            <a:r>
              <a:rPr kumimoji="1" lang="en-US" altLang="ko-Kore-KR" dirty="0"/>
              <a:t>   2. Bins and representation came from same layer. (lack of interactions, </a:t>
            </a:r>
            <a:r>
              <a:rPr lang="en" altLang="ko-Kore-KR" dirty="0"/>
              <a:t>blemishing information</a:t>
            </a:r>
            <a:r>
              <a:rPr kumimoji="1" lang="en-US" altLang="ko-Kore-KR" dirty="0"/>
              <a:t>)</a:t>
            </a:r>
          </a:p>
          <a:p>
            <a:r>
              <a:rPr kumimoji="1" lang="en-US" altLang="ko-Kore-KR" dirty="0"/>
              <a:t>   3. </a:t>
            </a:r>
            <a:r>
              <a:rPr kumimoji="1" lang="en" altLang="ko-Kore-KR" dirty="0"/>
              <a:t>C</a:t>
            </a:r>
            <a:r>
              <a:rPr lang="en" altLang="ko-Kore-KR" dirty="0"/>
              <a:t>hamfer loss applying distribution constraints. </a:t>
            </a:r>
            <a:r>
              <a:rPr kumimoji="1" lang="en-US" altLang="ko-Kore-KR" dirty="0"/>
              <a:t>(</a:t>
            </a:r>
            <a:r>
              <a:rPr lang="en" altLang="ko-Kore-KR" dirty="0"/>
              <a:t>futile inductive bias)</a:t>
            </a:r>
          </a:p>
          <a:p>
            <a:endParaRPr kumimoji="1" lang="en" altLang="ko-Kore-KR" dirty="0"/>
          </a:p>
          <a:p>
            <a:endParaRPr kumimoji="1" lang="en-US" altLang="ko-Kore-KR" dirty="0"/>
          </a:p>
          <a:p>
            <a:r>
              <a:rPr kumimoji="1" lang="en-US" altLang="ko-Kore-KR" sz="2000" b="1" dirty="0"/>
              <a:t>Key Ideas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Classification-Regression task.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ore-KR" dirty="0"/>
              <a:t>Design multi-</a:t>
            </a:r>
            <a:r>
              <a:rPr lang="en" altLang="ko-Kore-KR" dirty="0"/>
              <a:t>scale decoder structure for understand spatial geometry information.</a:t>
            </a: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Separate decoders for Bins and representation.</a:t>
            </a:r>
          </a:p>
        </p:txBody>
      </p:sp>
    </p:spTree>
    <p:extLst>
      <p:ext uri="{BB962C8B-B14F-4D97-AF65-F5344CB8AC3E}">
        <p14:creationId xmlns:p14="http://schemas.microsoft.com/office/powerpoint/2010/main" val="7550763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Overview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DF33096-E2CC-F84E-89C6-A9AF719601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900" y="1642928"/>
            <a:ext cx="10870200" cy="3572144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4A5BDA4D-C262-C743-85D4-BA395E8C9929}"/>
              </a:ext>
            </a:extLst>
          </p:cNvPr>
          <p:cNvSpPr/>
          <p:nvPr/>
        </p:nvSpPr>
        <p:spPr>
          <a:xfrm>
            <a:off x="866079" y="3820634"/>
            <a:ext cx="1219199" cy="1119356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7AC155-2E08-5F45-A07C-5730076ED852}"/>
              </a:ext>
            </a:extLst>
          </p:cNvPr>
          <p:cNvSpPr txBox="1"/>
          <p:nvPr/>
        </p:nvSpPr>
        <p:spPr>
          <a:xfrm>
            <a:off x="911201" y="5030406"/>
            <a:ext cx="11289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b="1" dirty="0">
                <a:solidFill>
                  <a:srgbClr val="0000FF"/>
                </a:solidFill>
              </a:rPr>
              <a:t>Encoder</a:t>
            </a:r>
          </a:p>
          <a:p>
            <a:pPr algn="ctr"/>
            <a:r>
              <a:rPr kumimoji="1" lang="en-US" altLang="ko-Kore-KR" b="1" dirty="0">
                <a:solidFill>
                  <a:srgbClr val="0000FF"/>
                </a:solidFill>
              </a:rPr>
              <a:t>(</a:t>
            </a:r>
            <a:r>
              <a:rPr kumimoji="1" lang="en-US" altLang="ko-Kore-KR" b="1" dirty="0" err="1">
                <a:solidFill>
                  <a:srgbClr val="0000FF"/>
                </a:solidFill>
              </a:rPr>
              <a:t>ResNet</a:t>
            </a:r>
            <a:r>
              <a:rPr kumimoji="1" lang="en-US" altLang="ko-Kore-KR" b="1" dirty="0">
                <a:solidFill>
                  <a:srgbClr val="0000FF"/>
                </a:solidFill>
              </a:rPr>
              <a:t>)</a:t>
            </a:r>
            <a:endParaRPr kumimoji="1" lang="ko-Kore-KR" altLang="en-US" b="1" dirty="0">
              <a:solidFill>
                <a:srgbClr val="0000FF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A983890-1C12-334C-872E-C2C40D4148E7}"/>
              </a:ext>
            </a:extLst>
          </p:cNvPr>
          <p:cNvSpPr/>
          <p:nvPr/>
        </p:nvSpPr>
        <p:spPr>
          <a:xfrm>
            <a:off x="2442117" y="3544988"/>
            <a:ext cx="1918010" cy="1670084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2A8EB87-C72A-0848-B361-EBCB31E581E2}"/>
              </a:ext>
            </a:extLst>
          </p:cNvPr>
          <p:cNvSpPr txBox="1"/>
          <p:nvPr/>
        </p:nvSpPr>
        <p:spPr>
          <a:xfrm>
            <a:off x="2822889" y="5215072"/>
            <a:ext cx="10999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b="1" dirty="0">
                <a:solidFill>
                  <a:srgbClr val="0000FF"/>
                </a:solidFill>
              </a:rPr>
              <a:t>Decoder</a:t>
            </a:r>
            <a:br>
              <a:rPr kumimoji="1" lang="en-US" altLang="ko-Kore-KR" b="1" dirty="0">
                <a:solidFill>
                  <a:srgbClr val="0000FF"/>
                </a:solidFill>
              </a:rPr>
            </a:br>
            <a:r>
              <a:rPr kumimoji="1" lang="en-US" altLang="ko-Kore-KR" b="1" dirty="0">
                <a:solidFill>
                  <a:srgbClr val="0000FF"/>
                </a:solidFill>
              </a:rPr>
              <a:t>(FPN)</a:t>
            </a:r>
            <a:endParaRPr kumimoji="1" lang="ko-Kore-KR" altLang="en-US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842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Overview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1CBE0CC-20C9-204E-9D8E-81001B0FB1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3346" y="1104304"/>
            <a:ext cx="8265308" cy="5334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8778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Architecture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131064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Pixel-level Module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Given an input RGB images.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Extracts image features and decoder make multi-scale features(=F).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Finally extract per-pixel representation(=</a:t>
            </a:r>
            <a:r>
              <a:rPr kumimoji="1" lang="en-US" altLang="ko-Kore-KR" dirty="0" err="1"/>
              <a:t>f_p</a:t>
            </a:r>
            <a:r>
              <a:rPr kumimoji="1" lang="en-US" altLang="ko-Kore-KR" dirty="0"/>
              <a:t>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r>
              <a:rPr kumimoji="1" lang="en-US" altLang="ko-Kore-KR" dirty="0"/>
              <a:t>Backbone is </a:t>
            </a:r>
            <a:r>
              <a:rPr kumimoji="1" lang="en-US" altLang="ko-Kore-KR" dirty="0" err="1"/>
              <a:t>ResNet</a:t>
            </a:r>
            <a:r>
              <a:rPr kumimoji="1" lang="en-US" altLang="ko-Kore-KR" dirty="0"/>
              <a:t>-{18, 50}, </a:t>
            </a:r>
            <a:r>
              <a:rPr kumimoji="1" lang="en-US" altLang="ko-Kore-KR" dirty="0" err="1"/>
              <a:t>Swin</a:t>
            </a:r>
            <a:r>
              <a:rPr kumimoji="1" lang="en-US" altLang="ko-Kore-KR" dirty="0"/>
              <a:t> Transformer.</a:t>
            </a:r>
          </a:p>
          <a:p>
            <a:r>
              <a:rPr kumimoji="1" lang="en-US" altLang="ko-Kore-KR" dirty="0"/>
              <a:t>Pixel decoder is FPN network.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07E30C0-EEEB-2D41-9A95-D3964E9196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1891" y="4584856"/>
            <a:ext cx="5461000" cy="185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1674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Architecture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131064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Transformer Module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Given Q is depth bins and K, V is multi-scale features(F) from pixel-level module.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Transformer decoder calculate cross attention and self attention.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Transformer decoder make bins predictions(=b) and bins embeddings(=</a:t>
            </a:r>
            <a:r>
              <a:rPr kumimoji="1" lang="en-US" altLang="ko-Kore-KR" dirty="0" err="1"/>
              <a:t>f_b</a:t>
            </a:r>
            <a:r>
              <a:rPr kumimoji="1" lang="en-US" altLang="ko-Kore-KR" dirty="0"/>
              <a:t>).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ECBCD25-D90F-9F47-9110-26780C24F1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87" y="4610256"/>
            <a:ext cx="5435600" cy="18288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7F13CB7-5557-E24B-8496-1BE20C947A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3914" y="4607022"/>
            <a:ext cx="4909849" cy="1832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1651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Architecture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1310648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Depth Estimation Module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Calculate probabilistic representations(=P).</a:t>
            </a:r>
          </a:p>
          <a:p>
            <a:r>
              <a:rPr kumimoji="1" lang="en-US" altLang="ko-Kore-KR" dirty="0"/>
              <a:t>   Dot product per-pixel representation(=</a:t>
            </a:r>
            <a:r>
              <a:rPr kumimoji="1" lang="en-US" altLang="ko-Kore-KR" dirty="0" err="1"/>
              <a:t>f_p</a:t>
            </a:r>
            <a:r>
              <a:rPr kumimoji="1" lang="en-US" altLang="ko-Kore-KR" dirty="0"/>
              <a:t>) and bins embeddings(=</a:t>
            </a:r>
            <a:r>
              <a:rPr kumimoji="1" lang="en-US" altLang="ko-Kore-KR" dirty="0" err="1"/>
              <a:t>f_b</a:t>
            </a:r>
            <a:r>
              <a:rPr kumimoji="1" lang="en-US" altLang="ko-Kore-KR" dirty="0"/>
              <a:t>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Calculate bins centers(=C).</a:t>
            </a:r>
          </a:p>
          <a:p>
            <a:r>
              <a:rPr kumimoji="1" lang="en-US" altLang="ko-Kore-KR" dirty="0"/>
              <a:t>   Center value of bins predictions(=b).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Calculate final depth prediction.</a:t>
            </a:r>
          </a:p>
          <a:p>
            <a:r>
              <a:rPr kumimoji="1" lang="en-US" altLang="ko-Kore-KR" dirty="0"/>
              <a:t>   Linear combination of P and C.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CD90A68-BBD7-E448-AA08-3086A4F16D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9383" y="3022169"/>
            <a:ext cx="5566968" cy="341688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C27F4BE-E6DF-4547-8170-FD85CA2D41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193" y="3550947"/>
            <a:ext cx="4992363" cy="108016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11BE75D-2171-8449-9CCC-5191F51965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204" y="5465989"/>
            <a:ext cx="1846749" cy="958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6671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Result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70503E9-960C-4241-BCE3-5C44225FFD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4182" y="1021748"/>
            <a:ext cx="8003636" cy="5417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3077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Means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9C99C1-3B22-474C-AFDE-7A065AB4F71D}"/>
              </a:ext>
            </a:extLst>
          </p:cNvPr>
          <p:cNvSpPr txBox="1"/>
          <p:nvPr/>
        </p:nvSpPr>
        <p:spPr>
          <a:xfrm>
            <a:off x="437067" y="1204139"/>
            <a:ext cx="113106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 err="1"/>
              <a:t>AdaBins</a:t>
            </a:r>
            <a:endParaRPr kumimoji="1" lang="en-US" altLang="ko-Kore-KR" sz="2000" b="1" dirty="0"/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Divide depth range to bins and estimate separately.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A762B2B-F569-1D4D-862A-847D66C871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069" y="2776244"/>
            <a:ext cx="9951861" cy="3438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6142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Means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9C99C1-3B22-474C-AFDE-7A065AB4F71D}"/>
              </a:ext>
            </a:extLst>
          </p:cNvPr>
          <p:cNvSpPr txBox="1"/>
          <p:nvPr/>
        </p:nvSpPr>
        <p:spPr>
          <a:xfrm>
            <a:off x="437067" y="1204139"/>
            <a:ext cx="11310648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Auxiliary Scene Classification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Like inception model, auxiliary subtask provide guidance to the bins generation.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endParaRPr kumimoji="1" lang="en-US" altLang="ko-Kore-KR" sz="2000" b="1" dirty="0"/>
          </a:p>
          <a:p>
            <a:r>
              <a:rPr kumimoji="1" lang="en-US" altLang="ko-Kore-KR" sz="2000" b="1" dirty="0"/>
              <a:t>Multi-scale Prediction Refinement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Obtain a global understanding of the image structure information.</a:t>
            </a:r>
          </a:p>
          <a:p>
            <a:endParaRPr kumimoji="1" lang="en-US" altLang="ko-Kore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447F5B6-B2FD-584C-8C38-497099499D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8602" y="2350076"/>
            <a:ext cx="4188959" cy="74090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3C22FDB-7218-6B46-A083-AFBACCB13B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8602" y="4236917"/>
            <a:ext cx="4188959" cy="220213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7220041-3264-A04F-ACCB-77FE7AEBD83B}"/>
              </a:ext>
            </a:extLst>
          </p:cNvPr>
          <p:cNvSpPr txBox="1"/>
          <p:nvPr/>
        </p:nvSpPr>
        <p:spPr>
          <a:xfrm>
            <a:off x="6540284" y="4435793"/>
            <a:ext cx="101847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2000" dirty="0"/>
              <a:t>(H/8)</a:t>
            </a:r>
          </a:p>
          <a:p>
            <a:pPr algn="ctr"/>
            <a:endParaRPr kumimoji="1" lang="en-US" altLang="ko-Kore-KR" sz="2000" dirty="0"/>
          </a:p>
          <a:p>
            <a:pPr algn="ctr"/>
            <a:r>
              <a:rPr kumimoji="1" lang="en-US" altLang="ko-Kore-KR" sz="2000" dirty="0"/>
              <a:t>(H/16)</a:t>
            </a:r>
          </a:p>
          <a:p>
            <a:pPr algn="ctr"/>
            <a:endParaRPr kumimoji="1" lang="en-US" altLang="ko-Kore-KR" sz="2000" dirty="0"/>
          </a:p>
          <a:p>
            <a:pPr algn="ctr"/>
            <a:r>
              <a:rPr kumimoji="1" lang="en-US" altLang="ko-Kore-KR" sz="2000" dirty="0"/>
              <a:t>(H/32)</a:t>
            </a:r>
          </a:p>
        </p:txBody>
      </p:sp>
    </p:spTree>
    <p:extLst>
      <p:ext uri="{BB962C8B-B14F-4D97-AF65-F5344CB8AC3E}">
        <p14:creationId xmlns:p14="http://schemas.microsoft.com/office/powerpoint/2010/main" val="18462208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Encoder-Decoder Attention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041118-9B2E-C54A-A71E-3EC34A93F30E}"/>
              </a:ext>
            </a:extLst>
          </p:cNvPr>
          <p:cNvSpPr txBox="1"/>
          <p:nvPr/>
        </p:nvSpPr>
        <p:spPr>
          <a:xfrm>
            <a:off x="437067" y="1204139"/>
            <a:ext cx="10980233" cy="5139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Encoder attention output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Representation of Q, K, V from input sequence.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Representation will be K and V of Encoder-Decoder Attention.</a:t>
            </a:r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r>
              <a:rPr kumimoji="1" lang="en-US" altLang="ko-Kore-KR" sz="2000" b="1" dirty="0"/>
              <a:t>Decoder attention output</a:t>
            </a:r>
            <a:r>
              <a:rPr kumimoji="1" lang="ko-KR" altLang="en-US" sz="2000" b="1" dirty="0"/>
              <a:t> </a:t>
            </a:r>
            <a:r>
              <a:rPr kumimoji="1" lang="en-US" altLang="ko-KR" sz="2000" b="1" dirty="0"/>
              <a:t>(Masked)</a:t>
            </a:r>
            <a:endParaRPr kumimoji="1" lang="en-US" altLang="ko-Kore-KR" sz="2000" b="1" dirty="0"/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‘Masked’ means</a:t>
            </a:r>
            <a:r>
              <a:rPr kumimoji="1" lang="ko-KR" altLang="en-US" dirty="0"/>
              <a:t> </a:t>
            </a:r>
            <a:r>
              <a:rPr kumimoji="1" lang="en-US" altLang="ko-KR" dirty="0"/>
              <a:t>hiding the attention score of tokens that</a:t>
            </a:r>
          </a:p>
          <a:p>
            <a:r>
              <a:rPr kumimoji="1" lang="en-US" altLang="ko-KR" dirty="0"/>
              <a:t>    are after this position.</a:t>
            </a:r>
          </a:p>
          <a:p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Because, we need to prohibit model see future information.</a:t>
            </a:r>
          </a:p>
          <a:p>
            <a:r>
              <a:rPr kumimoji="1" lang="en-US" altLang="ko-KR" dirty="0"/>
              <a:t>    (ex. I go ‘home’</a:t>
            </a:r>
            <a:r>
              <a:rPr kumimoji="1" lang="ko-KR" altLang="en-US" dirty="0"/>
              <a:t> </a:t>
            </a:r>
            <a:r>
              <a:rPr kumimoji="1" lang="en-US" altLang="ko-KR" dirty="0"/>
              <a:t>and eat pizza.)</a:t>
            </a:r>
          </a:p>
          <a:p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Sequential prediction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Information will be Q of Encoder-Decoder Attention.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1374EE2-192B-A243-987E-322AC61AEE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4500" y="1509335"/>
            <a:ext cx="3352800" cy="490432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F45B0F5-06AB-8048-88AA-FFA3E29110D7}"/>
              </a:ext>
            </a:extLst>
          </p:cNvPr>
          <p:cNvSpPr txBox="1"/>
          <p:nvPr/>
        </p:nvSpPr>
        <p:spPr>
          <a:xfrm>
            <a:off x="8064500" y="443321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solidFill>
                  <a:srgbClr val="0000FF"/>
                </a:solidFill>
              </a:rPr>
              <a:t>①</a:t>
            </a:r>
            <a:endParaRPr kumimoji="1" lang="ko-Kore-KR" altLang="en-US" b="1" dirty="0">
              <a:solidFill>
                <a:srgbClr val="0000FF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266DC7-07C8-6440-A147-B137057AE66F}"/>
              </a:ext>
            </a:extLst>
          </p:cNvPr>
          <p:cNvSpPr txBox="1"/>
          <p:nvPr/>
        </p:nvSpPr>
        <p:spPr>
          <a:xfrm>
            <a:off x="11001802" y="443321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solidFill>
                  <a:srgbClr val="0000FF"/>
                </a:solidFill>
              </a:rPr>
              <a:t>②</a:t>
            </a:r>
            <a:endParaRPr kumimoji="1" lang="ko-Kore-KR" altLang="en-US" b="1" dirty="0">
              <a:solidFill>
                <a:srgbClr val="0000FF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62EFEA-F5AC-BA49-A8FB-B17E4B956E4A}"/>
              </a:ext>
            </a:extLst>
          </p:cNvPr>
          <p:cNvSpPr txBox="1"/>
          <p:nvPr/>
        </p:nvSpPr>
        <p:spPr>
          <a:xfrm>
            <a:off x="11001802" y="339141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solidFill>
                  <a:srgbClr val="0000FF"/>
                </a:solidFill>
              </a:rPr>
              <a:t>③</a:t>
            </a:r>
            <a:endParaRPr kumimoji="1" lang="ko-Kore-KR" altLang="en-US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60059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A3D393C-E9F4-ED48-837E-1D89258CD32F}"/>
              </a:ext>
            </a:extLst>
          </p:cNvPr>
          <p:cNvSpPr/>
          <p:nvPr/>
        </p:nvSpPr>
        <p:spPr>
          <a:xfrm>
            <a:off x="0" y="2047036"/>
            <a:ext cx="12192000" cy="2577517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Understanding and Improving Robustness of Vision Transformers through Patch-based Negative Augmentation</a:t>
            </a:r>
            <a:endParaRPr lang="pt-BR" altLang="ko-KR" sz="28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09EF65-CA17-0C4D-959C-0EBAD365439F}"/>
              </a:ext>
            </a:extLst>
          </p:cNvPr>
          <p:cNvSpPr txBox="1"/>
          <p:nvPr/>
        </p:nvSpPr>
        <p:spPr>
          <a:xfrm>
            <a:off x="0" y="4101333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" altLang="ko-Kore-KR" sz="140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QIN, Yao, et al. </a:t>
            </a:r>
          </a:p>
          <a:p>
            <a:pPr algn="r"/>
            <a:r>
              <a:rPr lang="en" altLang="ko-Kore-KR" sz="140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Advances in Neural Information Processing Systems, 2022, 35: 16276-16289.</a:t>
            </a:r>
          </a:p>
        </p:txBody>
      </p:sp>
    </p:spTree>
    <p:extLst>
      <p:ext uri="{BB962C8B-B14F-4D97-AF65-F5344CB8AC3E}">
        <p14:creationId xmlns:p14="http://schemas.microsoft.com/office/powerpoint/2010/main" val="1628236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Abstract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Intention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Existing </a:t>
            </a:r>
            <a:r>
              <a:rPr kumimoji="1" lang="en-US" altLang="ko-Kore-KR" dirty="0" err="1"/>
              <a:t>ViTs</a:t>
            </a:r>
            <a:r>
              <a:rPr kumimoji="1" lang="en-US" altLang="ko-Kore-KR" dirty="0"/>
              <a:t> are still non-robust.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How can we train the model to improve ViT robustness and performance?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Patch-based negative augmentation consistently improves robustness of </a:t>
            </a:r>
            <a:r>
              <a:rPr lang="en" altLang="ko-Kore-KR" dirty="0" err="1"/>
              <a:t>ViTs</a:t>
            </a:r>
            <a:r>
              <a:rPr lang="en" altLang="ko-Kore-KR" dirty="0"/>
              <a:t>.</a:t>
            </a:r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r>
              <a:rPr kumimoji="1" lang="en-US" altLang="ko-Kore-KR" dirty="0"/>
              <a:t>[Robustness]</a:t>
            </a:r>
          </a:p>
          <a:p>
            <a:r>
              <a:rPr kumimoji="1" lang="en" altLang="ko-Kore-KR" dirty="0"/>
              <a:t>An indicator of how robust the model is to the varying variations in input and noise.</a:t>
            </a:r>
          </a:p>
          <a:p>
            <a:r>
              <a:rPr kumimoji="1" lang="en" altLang="ko-Kore-KR" dirty="0"/>
              <a:t>(</a:t>
            </a:r>
            <a:r>
              <a:rPr kumimoji="1" lang="en-US" altLang="ko-Kore-KR" dirty="0"/>
              <a:t>ex. NLP’s spacing errors, typing errors) (ex. CV’s unexpected images, out of distribution images)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2254996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Introduction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0666362" cy="5139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Existing Problems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 err="1"/>
              <a:t>ViTs</a:t>
            </a:r>
            <a:r>
              <a:rPr lang="en" altLang="ko-Kore-KR" dirty="0"/>
              <a:t> are still vulnerable to relying on non-robust properties.</a:t>
            </a:r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r>
              <a:rPr kumimoji="1" lang="en-US" altLang="ko-Kore-KR" sz="2000" b="1" dirty="0"/>
              <a:t>Key Ideas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 err="1"/>
              <a:t>ViTs</a:t>
            </a:r>
            <a:r>
              <a:rPr lang="en" altLang="ko-Kore-KR" dirty="0"/>
              <a:t> are surprisingly insensitive to patch based transformations</a:t>
            </a:r>
            <a:r>
              <a:rPr kumimoji="1" lang="en-US" altLang="ko-Kore-KR" dirty="0"/>
              <a:t>. (patch rotation, shuffling, infilling)</a:t>
            </a:r>
          </a:p>
          <a:p>
            <a:r>
              <a:rPr kumimoji="1" lang="en-US" altLang="ko-Kore-KR" dirty="0"/>
              <a:t>   This is weird. This can make non-robust. We need to train </a:t>
            </a:r>
            <a:r>
              <a:rPr kumimoji="1" lang="en-US" altLang="ko-Kore-KR" dirty="0" err="1"/>
              <a:t>ViTs</a:t>
            </a:r>
            <a:r>
              <a:rPr kumimoji="1" lang="en-US" altLang="ko-Kore-KR" dirty="0"/>
              <a:t> to not reply on such properties.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Propose robust training algorithms based on patch-based negative augmentations.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This augmentation can be combined with the traditional data augmentation to boost models.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8474371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Understanding the Robustness of ViT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0666362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Do </a:t>
            </a:r>
            <a:r>
              <a:rPr kumimoji="1" lang="en-US" altLang="ko-Kore-KR" sz="2000" b="1" dirty="0" err="1"/>
              <a:t>ViTs</a:t>
            </a:r>
            <a:r>
              <a:rPr kumimoji="1" lang="en-US" altLang="ko-Kore-KR" sz="2000" b="1" dirty="0"/>
              <a:t> rely on features not indicative to humans? 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 err="1"/>
              <a:t>ViT</a:t>
            </a:r>
            <a:r>
              <a:rPr lang="en" altLang="ko-Kore-KR" dirty="0"/>
              <a:t> take highly confidence even when the transformation largely destroys the semantics.</a:t>
            </a: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These features are not indicative to humans.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" altLang="ko-Kore-KR" dirty="0"/>
              <a:t>We can not understand why </a:t>
            </a:r>
            <a:r>
              <a:rPr kumimoji="1" lang="en" altLang="ko-Kore-KR" dirty="0" err="1"/>
              <a:t>ViT</a:t>
            </a:r>
            <a:r>
              <a:rPr kumimoji="1" lang="en" altLang="ko-Kore-KR" dirty="0"/>
              <a:t> can do this.</a:t>
            </a:r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FB6E07D-9C4F-6047-8D2A-993688B53A0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746"/>
          <a:stretch/>
        </p:blipFill>
        <p:spPr>
          <a:xfrm>
            <a:off x="2015627" y="3453669"/>
            <a:ext cx="8160745" cy="2985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9241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Understanding the Robustness of ViT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6" y="1204139"/>
            <a:ext cx="11193459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Do features in patch-based transformations disturbance robustness? 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First, ViT is not good at robustness. (out of distribution datasets: ImageNet-A, C, 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We train a ViT on patch-based transformed images with original class.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 err="1"/>
              <a:t>ViTs</a:t>
            </a:r>
            <a:r>
              <a:rPr kumimoji="1" lang="en-US" altLang="ko-Kore-KR" dirty="0"/>
              <a:t> accuracies drops only slightly on a original dataset and significantly on other datasets.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We conclude that patch-based transformations are useful but non-robust.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A: real-world. (Misclassified by </a:t>
            </a:r>
            <a:r>
              <a:rPr kumimoji="1" lang="en-US" altLang="ko-Kore-KR" dirty="0" err="1"/>
              <a:t>ResNet</a:t>
            </a:r>
            <a:r>
              <a:rPr kumimoji="1" lang="en-US" altLang="ko-Kore-KR" dirty="0"/>
              <a:t>)  C: Blur, rotation, shadow, etc.  R: Rendition. (art, cartoon, etc.)</a:t>
            </a:r>
          </a:p>
          <a:p>
            <a:endParaRPr kumimoji="1" lang="ko-Kore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73A2A24-189A-3D49-B37D-5A27F151A61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70"/>
          <a:stretch/>
        </p:blipFill>
        <p:spPr>
          <a:xfrm>
            <a:off x="1471751" y="4651237"/>
            <a:ext cx="9248497" cy="2073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1077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Understanding the Robustness of ViT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0666362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Do features preserved in patch-based transformations disturbance robustness? 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Can we train </a:t>
            </a:r>
            <a:r>
              <a:rPr lang="en" altLang="ko-Kore-KR" dirty="0" err="1"/>
              <a:t>ViTs</a:t>
            </a:r>
            <a:r>
              <a:rPr lang="en" altLang="ko-Kore-KR" dirty="0"/>
              <a:t> to not rely on such non-robust features?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And if we do, will it improve their robustness?</a:t>
            </a:r>
            <a:endParaRPr kumimoji="1" lang="en-US" altLang="ko-Kore-KR" dirty="0"/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4241394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Improving the Robustness of Vision Transformers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0666362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Negative Augmentation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We propose a negative augmentation procedure to regularize </a:t>
            </a:r>
            <a:r>
              <a:rPr lang="en" altLang="ko-Kore-KR" dirty="0" err="1"/>
              <a:t>ViTs</a:t>
            </a:r>
            <a:r>
              <a:rPr lang="en" altLang="ko-Kore-KR" dirty="0"/>
              <a:t> from relying on such features.</a:t>
            </a:r>
            <a:endParaRPr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We design negative loss regularizations to prevent the model train non-robustness.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Our negative augmentation data are visually unrecognizable. (lost semantic-preserving)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Therefore, we propose to use distribution labels instead.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DFC554E-A62C-7E49-AC9A-1E6F9A407F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8312" y="4241152"/>
            <a:ext cx="4014869" cy="7416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4BA19FD-F168-3847-A619-00E5F11D79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247" y="5680663"/>
            <a:ext cx="7239000" cy="762000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B0A917D7-0AD8-984D-B9DA-27F88772680B}"/>
              </a:ext>
            </a:extLst>
          </p:cNvPr>
          <p:cNvGrpSpPr/>
          <p:nvPr/>
        </p:nvGrpSpPr>
        <p:grpSpPr>
          <a:xfrm>
            <a:off x="856247" y="5108290"/>
            <a:ext cx="7290280" cy="506538"/>
            <a:chOff x="3966848" y="4936612"/>
            <a:chExt cx="7290280" cy="506538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0BBDF03C-C4B3-E24B-9806-FDB79D6539E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66848" y="4936612"/>
              <a:ext cx="1803400" cy="381000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C94A863E-553E-9A42-9812-BA73CAF0AF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427"/>
            <a:stretch/>
          </p:blipFill>
          <p:spPr>
            <a:xfrm>
              <a:off x="5715000" y="4969164"/>
              <a:ext cx="5542128" cy="473986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885A536-E470-4B47-A8F0-F68E5DD6F371}"/>
                  </a:ext>
                </a:extLst>
              </p:cNvPr>
              <p:cNvSpPr txBox="1"/>
              <p:nvPr/>
            </p:nvSpPr>
            <p:spPr>
              <a:xfrm>
                <a:off x="8438148" y="4427286"/>
                <a:ext cx="3690690" cy="19959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𝑐𝑙𝑒𝑎𝑛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𝑖𝑚𝑎𝑔𝑒𝑠</m:t>
                      </m:r>
                    </m:oMath>
                  </m:oMathPara>
                </a14:m>
                <a:endParaRPr kumimoji="1" lang="en-US" altLang="ko-Kore-KR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kumimoji="1" lang="en-US" altLang="ko-Kore-KR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𝑡𝑟𝑎𝑛𝑠𝑓𝑜𝑟𝑚𝑒𝑑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𝑖𝑚𝑎𝑔𝑒𝑠</m:t>
                      </m:r>
                    </m:oMath>
                  </m:oMathPara>
                </a14:m>
                <a:endParaRPr kumimoji="1" lang="en-US" altLang="ko-Kore-KR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ore-K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𝔹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𝑚𝑖𝑛𝑖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𝑏𝑎𝑡𝑐h𝑠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𝑜𝑓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𝑐𝑙𝑒𝑎𝑛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𝑖𝑚𝑎𝑔𝑒𝑠</m:t>
                      </m:r>
                    </m:oMath>
                  </m:oMathPara>
                </a14:m>
                <a:endParaRPr kumimoji="1" lang="en-US" altLang="ko-Kore-KR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𝑔𝑟𝑜𝑢𝑛𝑑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𝑡𝑟𝑢𝑡h𝑠</m:t>
                      </m:r>
                    </m:oMath>
                  </m:oMathPara>
                </a14:m>
                <a:endParaRPr kumimoji="1" lang="en-US" altLang="ko-Kore-KR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kumimoji="1" lang="en-US" altLang="ko-Kore-KR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𝑑𝑖𝑠𝑡𝑟𝑖𝑏𝑢𝑡𝑖𝑜𝑛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,(=</m:t>
                      </m:r>
                      <m:f>
                        <m:f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den>
                      </m:f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en-US" altLang="ko-Kore-KR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ko-Kore-KR" i="1">
                          <a:latin typeface="Cambria Math" panose="02040503050406030204" pitchFamily="18" charset="0"/>
                        </a:rPr>
                        <m:t>K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𝑡𝑜𝑡𝑎𝑙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𝑛𝑢𝑚𝑏𝑒𝑟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𝑐𝑙𝑎𝑠𝑠𝑒𝑠</m:t>
                      </m:r>
                    </m:oMath>
                  </m:oMathPara>
                </a14:m>
                <a:endParaRPr kumimoji="1" lang="en-US" altLang="ko-Kore-KR" b="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885A536-E470-4B47-A8F0-F68E5DD6F3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8148" y="4427286"/>
                <a:ext cx="3690690" cy="1995931"/>
              </a:xfrm>
              <a:prstGeom prst="rect">
                <a:avLst/>
              </a:prstGeom>
              <a:blipFill>
                <a:blip r:embed="rId7"/>
                <a:stretch>
                  <a:fillRect b="-2532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454296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Experiments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124158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Effective in improving robustness of vanilla </a:t>
            </a:r>
            <a:r>
              <a:rPr kumimoji="1" lang="en-US" altLang="ko-Kore-KR" sz="2000" b="1" dirty="0" err="1"/>
              <a:t>ViTs</a:t>
            </a:r>
            <a:endParaRPr kumimoji="1" lang="en-US" altLang="ko-Kore-KR" sz="2000" b="1" dirty="0"/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The extra loss regularization</a:t>
            </a:r>
            <a:r>
              <a:rPr lang="en-US" altLang="ko-Kore-KR" dirty="0"/>
              <a:t> prevent the model from learning non-robust features.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Negative augmentation improves the out-of-distribution robustness on ImageNet-C, R.</a:t>
            </a: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" altLang="ko-Kore-KR" dirty="0"/>
              <a:t>Cifar-100: 91.8% -&gt; 92.6%  ,   Cifar-100-C: 74.6% -&gt; 77.0%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A: real-world. (Misclassified by </a:t>
            </a:r>
            <a:r>
              <a:rPr kumimoji="1" lang="en-US" altLang="ko-Kore-KR" dirty="0" err="1"/>
              <a:t>ResNet</a:t>
            </a:r>
            <a:r>
              <a:rPr kumimoji="1" lang="en-US" altLang="ko-Kore-KR" dirty="0"/>
              <a:t>)  C: Blur, rotation, shadow, etc.  R: Rendition. (art, cartoon, etc.)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endParaRPr kumimoji="1" lang="ko-Kore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283D7EE-8B47-1741-ABEA-FA0F4ADB8FB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33"/>
          <a:stretch/>
        </p:blipFill>
        <p:spPr>
          <a:xfrm>
            <a:off x="1878678" y="4577378"/>
            <a:ext cx="8434643" cy="1861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6426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Experiments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1241586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Complementary to traditional (“positive”) data augmentation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Rand-Augment: widely used in </a:t>
            </a:r>
            <a:r>
              <a:rPr kumimoji="1" lang="en-US" altLang="ko-Kore-KR" dirty="0" err="1"/>
              <a:t>ViTs</a:t>
            </a:r>
            <a:r>
              <a:rPr kumimoji="1" lang="en-US" altLang="ko-Kore-KR" dirty="0"/>
              <a:t>. Top of traditional data augmentation.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 err="1"/>
              <a:t>AugMix</a:t>
            </a:r>
            <a:r>
              <a:rPr kumimoji="1" lang="en-US" altLang="ko-Kore-KR" dirty="0"/>
              <a:t>: </a:t>
            </a:r>
            <a:r>
              <a:rPr kumimoji="1" lang="en" altLang="ko-Kore-KR" dirty="0"/>
              <a:t>S</a:t>
            </a:r>
            <a:r>
              <a:rPr lang="en" altLang="ko-Kore-KR" dirty="0"/>
              <a:t>pecifically proposed to improve models’ robustness under distributional shift.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We can improve the robustness of </a:t>
            </a:r>
            <a:r>
              <a:rPr lang="en" altLang="ko-Kore-KR" dirty="0" err="1"/>
              <a:t>ViTs</a:t>
            </a:r>
            <a:r>
              <a:rPr lang="en" altLang="ko-Kore-KR" dirty="0"/>
              <a:t> across all three robustness when use augmentations.</a:t>
            </a:r>
            <a:endParaRPr kumimoji="1" lang="en-US" altLang="ko-Kore-KR" dirty="0"/>
          </a:p>
          <a:p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5B6B23D-C9F7-5948-9619-0A2189E521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4822" y="3429000"/>
            <a:ext cx="6442356" cy="3283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83482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Experiments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1241586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Negative augmentation reduces texture bias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CNNs rely on more local information and have big texture bias.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Conflict Stimuli: texture bias benchmark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Original </a:t>
            </a:r>
            <a:r>
              <a:rPr kumimoji="1" lang="en-US" altLang="ko-Kore-KR" dirty="0" err="1"/>
              <a:t>ViTs</a:t>
            </a:r>
            <a:r>
              <a:rPr kumimoji="1" lang="en-US" altLang="ko-Kore-KR" dirty="0"/>
              <a:t> -&gt; </a:t>
            </a:r>
            <a:r>
              <a:rPr kumimoji="1" lang="en-US" altLang="ko-Kore-KR" dirty="0" err="1"/>
              <a:t>ViTs</a:t>
            </a:r>
            <a:r>
              <a:rPr kumimoji="1" lang="en-US" altLang="ko-Kore-KR" dirty="0"/>
              <a:t> trained only on patch-based transformation (4.9pp -&gt; 31.1pp)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If apply negative augmentation, texture bias will be reduced.</a:t>
            </a:r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3970399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Encoder-Decoder Attention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041118-9B2E-C54A-A71E-3EC34A93F30E}"/>
              </a:ext>
            </a:extLst>
          </p:cNvPr>
          <p:cNvSpPr txBox="1"/>
          <p:nvPr/>
        </p:nvSpPr>
        <p:spPr>
          <a:xfrm>
            <a:off x="437067" y="1204139"/>
            <a:ext cx="10980233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Shifted right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After processing in this position, it will shift one space to the right.</a:t>
            </a:r>
          </a:p>
          <a:p>
            <a:endParaRPr kumimoji="1" lang="en-US" altLang="ko-Kore-KR" dirty="0"/>
          </a:p>
          <a:p>
            <a:r>
              <a:rPr kumimoji="1" lang="en-US" altLang="ko-Kore-KR" dirty="0"/>
              <a:t>  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1374EE2-192B-A243-987E-322AC61AEE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4500" y="1509335"/>
            <a:ext cx="3352800" cy="490432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F45B0F5-06AB-8048-88AA-FFA3E29110D7}"/>
              </a:ext>
            </a:extLst>
          </p:cNvPr>
          <p:cNvSpPr txBox="1"/>
          <p:nvPr/>
        </p:nvSpPr>
        <p:spPr>
          <a:xfrm>
            <a:off x="8064500" y="443321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solidFill>
                  <a:srgbClr val="0000FF"/>
                </a:solidFill>
              </a:rPr>
              <a:t>①</a:t>
            </a:r>
            <a:endParaRPr kumimoji="1" lang="ko-Kore-KR" altLang="en-US" b="1" dirty="0">
              <a:solidFill>
                <a:srgbClr val="0000FF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266DC7-07C8-6440-A147-B137057AE66F}"/>
              </a:ext>
            </a:extLst>
          </p:cNvPr>
          <p:cNvSpPr txBox="1"/>
          <p:nvPr/>
        </p:nvSpPr>
        <p:spPr>
          <a:xfrm>
            <a:off x="11001802" y="443321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solidFill>
                  <a:srgbClr val="0000FF"/>
                </a:solidFill>
              </a:rPr>
              <a:t>②</a:t>
            </a:r>
            <a:endParaRPr kumimoji="1" lang="ko-Kore-KR" altLang="en-US" b="1" dirty="0">
              <a:solidFill>
                <a:srgbClr val="0000FF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62EFEA-F5AC-BA49-A8FB-B17E4B956E4A}"/>
              </a:ext>
            </a:extLst>
          </p:cNvPr>
          <p:cNvSpPr txBox="1"/>
          <p:nvPr/>
        </p:nvSpPr>
        <p:spPr>
          <a:xfrm>
            <a:off x="11001802" y="339141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solidFill>
                  <a:srgbClr val="0000FF"/>
                </a:solidFill>
              </a:rPr>
              <a:t>③</a:t>
            </a:r>
            <a:endParaRPr kumimoji="1" lang="ko-Kore-KR" altLang="en-US" b="1" dirty="0">
              <a:solidFill>
                <a:srgbClr val="0000FF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ADA5B7-624B-C245-84D2-44397086BF40}"/>
              </a:ext>
            </a:extLst>
          </p:cNvPr>
          <p:cNvSpPr txBox="1"/>
          <p:nvPr/>
        </p:nvSpPr>
        <p:spPr>
          <a:xfrm>
            <a:off x="4202809" y="3772812"/>
            <a:ext cx="812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(Start)</a:t>
            </a:r>
            <a:endParaRPr kumimoji="1" lang="ko-Kore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B19B01-5BF0-0F48-B388-8D3A9CF5077D}"/>
              </a:ext>
            </a:extLst>
          </p:cNvPr>
          <p:cNvSpPr txBox="1"/>
          <p:nvPr/>
        </p:nvSpPr>
        <p:spPr>
          <a:xfrm>
            <a:off x="4202809" y="4191912"/>
            <a:ext cx="956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(Start) I</a:t>
            </a:r>
            <a:endParaRPr kumimoji="1" lang="ko-Kore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A3D94E2-AC8F-4A48-832D-3C661D6F5AB7}"/>
              </a:ext>
            </a:extLst>
          </p:cNvPr>
          <p:cNvSpPr txBox="1"/>
          <p:nvPr/>
        </p:nvSpPr>
        <p:spPr>
          <a:xfrm>
            <a:off x="4202809" y="4611012"/>
            <a:ext cx="1525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(Start) I have</a:t>
            </a:r>
            <a:endParaRPr kumimoji="1" lang="ko-Kore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74E52F7-9D78-2E47-9023-C7BFDFFA508B}"/>
              </a:ext>
            </a:extLst>
          </p:cNvPr>
          <p:cNvSpPr txBox="1"/>
          <p:nvPr/>
        </p:nvSpPr>
        <p:spPr>
          <a:xfrm>
            <a:off x="4202809" y="5030112"/>
            <a:ext cx="1727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(Start) I have a</a:t>
            </a:r>
            <a:endParaRPr kumimoji="1" lang="ko-Kore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9E608FC-23BF-214A-BAC3-37B54F79CF5C}"/>
              </a:ext>
            </a:extLst>
          </p:cNvPr>
          <p:cNvSpPr txBox="1"/>
          <p:nvPr/>
        </p:nvSpPr>
        <p:spPr>
          <a:xfrm>
            <a:off x="4202809" y="5449212"/>
            <a:ext cx="2151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(Start) I have a car.</a:t>
            </a:r>
            <a:endParaRPr kumimoji="1" lang="ko-Kore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C1AF047-0B62-0D43-9C69-7ABBBD491D3F}"/>
              </a:ext>
            </a:extLst>
          </p:cNvPr>
          <p:cNvSpPr txBox="1"/>
          <p:nvPr/>
        </p:nvSpPr>
        <p:spPr>
          <a:xfrm>
            <a:off x="4202809" y="5868312"/>
            <a:ext cx="2764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(Start) I have a car. (End)</a:t>
            </a:r>
            <a:endParaRPr kumimoji="1" lang="ko-Kore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9B33912-2424-DD41-8A4A-4D29C57E9D0D}"/>
              </a:ext>
            </a:extLst>
          </p:cNvPr>
          <p:cNvSpPr/>
          <p:nvPr/>
        </p:nvSpPr>
        <p:spPr>
          <a:xfrm>
            <a:off x="4278481" y="3405850"/>
            <a:ext cx="637780" cy="34381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E4FB63B-DEA2-054E-A949-A28EF2BD3185}"/>
              </a:ext>
            </a:extLst>
          </p:cNvPr>
          <p:cNvSpPr/>
          <p:nvPr/>
        </p:nvSpPr>
        <p:spPr>
          <a:xfrm>
            <a:off x="4955273" y="3788172"/>
            <a:ext cx="211830" cy="34381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B855675-BD45-2248-8308-6759D89BEF3B}"/>
              </a:ext>
            </a:extLst>
          </p:cNvPr>
          <p:cNvSpPr/>
          <p:nvPr/>
        </p:nvSpPr>
        <p:spPr>
          <a:xfrm>
            <a:off x="5159353" y="4201627"/>
            <a:ext cx="468636" cy="34381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CA3A848-3A1B-4546-B029-22FD6DA2B12E}"/>
              </a:ext>
            </a:extLst>
          </p:cNvPr>
          <p:cNvSpPr/>
          <p:nvPr/>
        </p:nvSpPr>
        <p:spPr>
          <a:xfrm>
            <a:off x="5697968" y="4623772"/>
            <a:ext cx="188944" cy="34381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7E72C81-BD96-DA4C-9877-E9F00246F013}"/>
              </a:ext>
            </a:extLst>
          </p:cNvPr>
          <p:cNvSpPr/>
          <p:nvPr/>
        </p:nvSpPr>
        <p:spPr>
          <a:xfrm>
            <a:off x="5918056" y="5042872"/>
            <a:ext cx="306834" cy="34381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FD5047C-70F2-DF47-B3A1-D7855370146F}"/>
              </a:ext>
            </a:extLst>
          </p:cNvPr>
          <p:cNvSpPr/>
          <p:nvPr/>
        </p:nvSpPr>
        <p:spPr>
          <a:xfrm>
            <a:off x="6325603" y="5462263"/>
            <a:ext cx="520641" cy="34381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A2C1950-8257-9C43-9E8D-4F54FFEDB5B2}"/>
              </a:ext>
            </a:extLst>
          </p:cNvPr>
          <p:cNvSpPr txBox="1"/>
          <p:nvPr/>
        </p:nvSpPr>
        <p:spPr>
          <a:xfrm>
            <a:off x="234807" y="3760748"/>
            <a:ext cx="28712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나는 차를 가지고 있어요</a:t>
            </a:r>
            <a:r>
              <a:rPr kumimoji="1" lang="en-US" altLang="ko-KR" dirty="0"/>
              <a:t>. </a:t>
            </a:r>
          </a:p>
          <a:p>
            <a:pPr algn="ctr"/>
            <a:r>
              <a:rPr kumimoji="1" lang="en-US" altLang="ko-KR" dirty="0">
                <a:solidFill>
                  <a:srgbClr val="0000FF"/>
                </a:solidFill>
              </a:rPr>
              <a:t>(</a:t>
            </a:r>
            <a:r>
              <a:rPr kumimoji="1" lang="en-US" altLang="ko-Kore-KR" dirty="0">
                <a:solidFill>
                  <a:srgbClr val="0000FF"/>
                </a:solidFill>
              </a:rPr>
              <a:t>Representation, K&amp;V)</a:t>
            </a:r>
            <a:endParaRPr kumimoji="1" lang="ko-Kore-KR" altLang="en-US" dirty="0">
              <a:solidFill>
                <a:srgbClr val="0000FF"/>
              </a:solidFill>
            </a:endParaRPr>
          </a:p>
        </p:txBody>
      </p:sp>
      <p:sp>
        <p:nvSpPr>
          <p:cNvPr id="24" name="오른쪽 화살표[R] 23">
            <a:extLst>
              <a:ext uri="{FF2B5EF4-FFF2-40B4-BE49-F238E27FC236}">
                <a16:creationId xmlns:a16="http://schemas.microsoft.com/office/drawing/2014/main" id="{2CFC02A9-5A6B-5340-A7AF-F8C042C054AB}"/>
              </a:ext>
            </a:extLst>
          </p:cNvPr>
          <p:cNvSpPr/>
          <p:nvPr/>
        </p:nvSpPr>
        <p:spPr>
          <a:xfrm>
            <a:off x="3166200" y="4408642"/>
            <a:ext cx="685800" cy="441809"/>
          </a:xfrm>
          <a:prstGeom prst="rightArrow">
            <a:avLst/>
          </a:prstGeom>
          <a:solidFill>
            <a:srgbClr val="000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4FD6485-83FE-334A-AF28-A4D1D6010ABD}"/>
              </a:ext>
            </a:extLst>
          </p:cNvPr>
          <p:cNvSpPr/>
          <p:nvPr/>
        </p:nvSpPr>
        <p:spPr>
          <a:xfrm>
            <a:off x="4283670" y="3788172"/>
            <a:ext cx="633087" cy="343812"/>
          </a:xfrm>
          <a:prstGeom prst="rect">
            <a:avLst/>
          </a:prstGeom>
          <a:noFill/>
          <a:ln w="28575">
            <a:solidFill>
              <a:schemeClr val="accent2">
                <a:lumMod val="60000"/>
                <a:lumOff val="4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3D1AA04-300A-0443-B875-4CE191F0B47E}"/>
              </a:ext>
            </a:extLst>
          </p:cNvPr>
          <p:cNvSpPr/>
          <p:nvPr/>
        </p:nvSpPr>
        <p:spPr>
          <a:xfrm>
            <a:off x="4283671" y="4207563"/>
            <a:ext cx="786585" cy="343812"/>
          </a:xfrm>
          <a:prstGeom prst="rect">
            <a:avLst/>
          </a:prstGeom>
          <a:noFill/>
          <a:ln w="28575">
            <a:solidFill>
              <a:schemeClr val="accent2">
                <a:lumMod val="60000"/>
                <a:lumOff val="4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A0B89C8-26EC-6943-B1A7-EBCB0234F91B}"/>
              </a:ext>
            </a:extLst>
          </p:cNvPr>
          <p:cNvSpPr/>
          <p:nvPr/>
        </p:nvSpPr>
        <p:spPr>
          <a:xfrm>
            <a:off x="4290056" y="4627194"/>
            <a:ext cx="1342853" cy="343812"/>
          </a:xfrm>
          <a:prstGeom prst="rect">
            <a:avLst/>
          </a:prstGeom>
          <a:noFill/>
          <a:ln w="28575">
            <a:solidFill>
              <a:schemeClr val="accent2">
                <a:lumMod val="60000"/>
                <a:lumOff val="4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D130FBE-CBE1-2A45-9E6A-93E740750F28}"/>
              </a:ext>
            </a:extLst>
          </p:cNvPr>
          <p:cNvSpPr/>
          <p:nvPr/>
        </p:nvSpPr>
        <p:spPr>
          <a:xfrm>
            <a:off x="4274289" y="5044924"/>
            <a:ext cx="1612623" cy="343812"/>
          </a:xfrm>
          <a:prstGeom prst="rect">
            <a:avLst/>
          </a:prstGeom>
          <a:noFill/>
          <a:ln w="28575">
            <a:solidFill>
              <a:schemeClr val="accent2">
                <a:lumMod val="60000"/>
                <a:lumOff val="4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0329DD73-2EE6-7148-962D-1655C07FBEB7}"/>
              </a:ext>
            </a:extLst>
          </p:cNvPr>
          <p:cNvSpPr/>
          <p:nvPr/>
        </p:nvSpPr>
        <p:spPr>
          <a:xfrm>
            <a:off x="4286363" y="5462263"/>
            <a:ext cx="1988541" cy="343812"/>
          </a:xfrm>
          <a:prstGeom prst="rect">
            <a:avLst/>
          </a:prstGeom>
          <a:noFill/>
          <a:ln w="28575">
            <a:solidFill>
              <a:schemeClr val="accent2">
                <a:lumMod val="60000"/>
                <a:lumOff val="4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039BD04-67E5-2C46-931E-8A69233977F6}"/>
              </a:ext>
            </a:extLst>
          </p:cNvPr>
          <p:cNvSpPr txBox="1"/>
          <p:nvPr/>
        </p:nvSpPr>
        <p:spPr>
          <a:xfrm>
            <a:off x="1236622" y="4662693"/>
            <a:ext cx="1140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: Position</a:t>
            </a:r>
            <a:endParaRPr kumimoji="1" lang="ko-Kore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EBD9BF0-6FFF-A146-BE9A-A1EC0FCD6C2F}"/>
              </a:ext>
            </a:extLst>
          </p:cNvPr>
          <p:cNvSpPr txBox="1"/>
          <p:nvPr/>
        </p:nvSpPr>
        <p:spPr>
          <a:xfrm>
            <a:off x="736268" y="5211686"/>
            <a:ext cx="1856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(Information, Q)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B22B6962-DE90-F64E-A522-DE83318EA655}"/>
              </a:ext>
            </a:extLst>
          </p:cNvPr>
          <p:cNvSpPr/>
          <p:nvPr/>
        </p:nvSpPr>
        <p:spPr>
          <a:xfrm>
            <a:off x="1019118" y="4670448"/>
            <a:ext cx="188944" cy="34381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6580847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Conclusion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1241586" cy="3200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Discovery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 err="1"/>
              <a:t>ViTs</a:t>
            </a:r>
            <a:r>
              <a:rPr lang="en" altLang="ko-Kore-KR" dirty="0"/>
              <a:t> rely on non-robust features to make predictions.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 err="1"/>
              <a:t>ViTs</a:t>
            </a:r>
            <a:r>
              <a:rPr kumimoji="1" lang="en-US" altLang="ko-Kore-KR" dirty="0"/>
              <a:t> are insensitive to patch-based </a:t>
            </a:r>
            <a:r>
              <a:rPr lang="en" altLang="ko-Kore-KR" dirty="0"/>
              <a:t>semantic destroying image.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r>
              <a:rPr kumimoji="1" lang="en-US" altLang="ko-Kore-KR" sz="2000" b="1" dirty="0"/>
              <a:t>Negative augmentation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Through negative augmentations we reduced the </a:t>
            </a:r>
            <a:r>
              <a:rPr lang="en" altLang="ko-Kore-KR" dirty="0" err="1"/>
              <a:t>ViTs’</a:t>
            </a:r>
            <a:r>
              <a:rPr lang="en" altLang="ko-Kore-KR" dirty="0"/>
              <a:t> reliance on such non-robust features.</a:t>
            </a: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75983149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A3D393C-E9F4-ED48-837E-1D89258CD32F}"/>
              </a:ext>
            </a:extLst>
          </p:cNvPr>
          <p:cNvSpPr/>
          <p:nvPr/>
        </p:nvSpPr>
        <p:spPr>
          <a:xfrm>
            <a:off x="0" y="2047036"/>
            <a:ext cx="12192000" cy="2577517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CoAtNet</a:t>
            </a:r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</a:t>
            </a:r>
          </a:p>
          <a:p>
            <a:pPr algn="ctr"/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Marrying Convolution and Attention for All Data Sizes</a:t>
            </a:r>
            <a:endParaRPr lang="pt-BR" altLang="ko-KR" sz="28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09EF65-CA17-0C4D-959C-0EBAD365439F}"/>
              </a:ext>
            </a:extLst>
          </p:cNvPr>
          <p:cNvSpPr txBox="1"/>
          <p:nvPr/>
        </p:nvSpPr>
        <p:spPr>
          <a:xfrm>
            <a:off x="0" y="4101333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" altLang="ko-Kore-KR" sz="140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DAI, </a:t>
            </a:r>
            <a:r>
              <a:rPr lang="en" altLang="ko-Kore-KR" sz="1400" i="0" dirty="0" err="1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Zihang</a:t>
            </a:r>
            <a:r>
              <a:rPr lang="en" altLang="ko-Kore-KR" sz="140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et al. </a:t>
            </a:r>
          </a:p>
          <a:p>
            <a:pPr algn="r"/>
            <a:r>
              <a:rPr lang="en" altLang="ko-Kore-KR" sz="140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Advances in Neural Information Processing Systems, 2021, 34: 3965-3977.</a:t>
            </a:r>
          </a:p>
        </p:txBody>
      </p:sp>
    </p:spTree>
    <p:extLst>
      <p:ext uri="{BB962C8B-B14F-4D97-AF65-F5344CB8AC3E}">
        <p14:creationId xmlns:p14="http://schemas.microsoft.com/office/powerpoint/2010/main" val="423578422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Abstract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Intention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Effectively combine the strengths from both architectures. (CNN, self-attention)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Depth-wise convolution and self-attention can be naturally unified via simple relative attention.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Improve generalization, capacity and efficiency.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 err="1"/>
              <a:t>CoAtNet</a:t>
            </a:r>
            <a:r>
              <a:rPr kumimoji="1" lang="en-US" altLang="ko-Kore-KR" dirty="0"/>
              <a:t> achieve SOTA performance without extra dataset.</a:t>
            </a:r>
          </a:p>
        </p:txBody>
      </p:sp>
    </p:spTree>
    <p:extLst>
      <p:ext uri="{BB962C8B-B14F-4D97-AF65-F5344CB8AC3E}">
        <p14:creationId xmlns:p14="http://schemas.microsoft.com/office/powerpoint/2010/main" val="13930619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Abstract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5565629-9A8F-F545-BB18-D238DD4B842D}"/>
                  </a:ext>
                </a:extLst>
              </p:cNvPr>
              <p:cNvSpPr txBox="1"/>
              <p:nvPr/>
            </p:nvSpPr>
            <p:spPr>
              <a:xfrm>
                <a:off x="437068" y="1204139"/>
                <a:ext cx="10650032" cy="28931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ore-KR" sz="2000" b="1" dirty="0"/>
                  <a:t>Background(MobileNet-v2)</a:t>
                </a:r>
              </a:p>
              <a:p>
                <a:endParaRPr kumimoji="1" lang="en-US" altLang="ko-Kore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ko-Kore-KR" dirty="0"/>
                  <a:t>Depth-wise separable convolution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kumimoji="1" lang="en-US" altLang="ko-Kore-KR" dirty="0"/>
                  <a:t>Faster than standard one. It does not operate in the channel direction.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kumimoji="1" lang="en-US" altLang="ko-Kore-KR" dirty="0"/>
                  <a:t>(3D -&gt; 1D) vs (2D -&gt; 1D, 2D -&gt; 1D), Computation </a:t>
                </a:r>
                <a14:m>
                  <m:oMath xmlns:m="http://schemas.openxmlformats.org/officeDocument/2006/math">
                    <m:r>
                      <a:rPr kumimoji="1" lang="en-US" altLang="ko-Kore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kumimoji="1" lang="en-US" altLang="ko-Kore-KR" dirty="0"/>
                  <a:t> 1/</a:t>
                </a:r>
                <a:r>
                  <a:rPr kumimoji="1" lang="en-US" altLang="ko-KR" dirty="0"/>
                  <a:t>9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kumimoji="1" lang="en-US" altLang="ko-Kore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ko-Kore-KR" dirty="0"/>
                  <a:t>Inverted residual connection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kumimoji="1" lang="en-US" altLang="ko-Kore-KR" dirty="0"/>
                  <a:t>Residual: wide -&gt; narrow -&gt; wide (wide layers are connected)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kumimoji="1" lang="en-US" altLang="ko-Kore-KR" dirty="0"/>
                  <a:t>Inverted residual: narrow -&gt; wide -&gt; narrow (narrow layers are connected)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kumimoji="1" lang="en-US" altLang="ko-Kore-KR" dirty="0"/>
                  <a:t>Assume that compressed high-quality information stored even in a low dimension.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5565629-9A8F-F545-BB18-D238DD4B84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068" y="1204139"/>
                <a:ext cx="10650032" cy="2893100"/>
              </a:xfrm>
              <a:prstGeom prst="rect">
                <a:avLst/>
              </a:prstGeom>
              <a:blipFill>
                <a:blip r:embed="rId3"/>
                <a:stretch>
                  <a:fillRect l="-595" t="-1316" b="-219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>
            <a:extLst>
              <a:ext uri="{FF2B5EF4-FFF2-40B4-BE49-F238E27FC236}">
                <a16:creationId xmlns:a16="http://schemas.microsoft.com/office/drawing/2014/main" id="{49119367-D339-C64B-91E8-BB94B39FFB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553" y="4904936"/>
            <a:ext cx="1801341" cy="128982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B727F6D-A94E-5341-B19C-493CDFE4244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622"/>
          <a:stretch/>
        </p:blipFill>
        <p:spPr>
          <a:xfrm>
            <a:off x="2533393" y="4871190"/>
            <a:ext cx="3938076" cy="135548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F6E8142-805D-D24E-B842-49904163F6CD}"/>
              </a:ext>
            </a:extLst>
          </p:cNvPr>
          <p:cNvSpPr txBox="1"/>
          <p:nvPr/>
        </p:nvSpPr>
        <p:spPr>
          <a:xfrm>
            <a:off x="732052" y="4629645"/>
            <a:ext cx="14903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400" dirty="0"/>
              <a:t>[Standard Conv]</a:t>
            </a:r>
            <a:endParaRPr kumimoji="1" lang="ko-Kore-KR" altLang="en-US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E7C43E-8BAC-BA44-AA89-8248B27BBCE4}"/>
              </a:ext>
            </a:extLst>
          </p:cNvPr>
          <p:cNvSpPr txBox="1"/>
          <p:nvPr/>
        </p:nvSpPr>
        <p:spPr>
          <a:xfrm>
            <a:off x="3235581" y="4629645"/>
            <a:ext cx="25337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400" dirty="0"/>
              <a:t>[Depth-wise separable Conv]</a:t>
            </a:r>
            <a:endParaRPr kumimoji="1" lang="ko-Kore-KR" altLang="en-US" sz="1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7A99EF2-2BC9-6B49-BC28-1D77B5CB9C49}"/>
              </a:ext>
            </a:extLst>
          </p:cNvPr>
          <p:cNvSpPr txBox="1"/>
          <p:nvPr/>
        </p:nvSpPr>
        <p:spPr>
          <a:xfrm>
            <a:off x="2878556" y="6226915"/>
            <a:ext cx="32477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400" dirty="0"/>
              <a:t>(Depth-wise Conv + Point-wise Conv)</a:t>
            </a:r>
            <a:endParaRPr kumimoji="1" lang="ko-Kore-KR" altLang="en-US" sz="1400" dirty="0"/>
          </a:p>
        </p:txBody>
      </p: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5680FFAD-4819-0247-9241-232656550FA6}"/>
              </a:ext>
            </a:extLst>
          </p:cNvPr>
          <p:cNvCxnSpPr>
            <a:cxnSpLocks/>
          </p:cNvCxnSpPr>
          <p:nvPr/>
        </p:nvCxnSpPr>
        <p:spPr>
          <a:xfrm>
            <a:off x="2462554" y="4904936"/>
            <a:ext cx="0" cy="1511362"/>
          </a:xfrm>
          <a:prstGeom prst="line">
            <a:avLst/>
          </a:prstGeom>
          <a:ln w="12700">
            <a:solidFill>
              <a:srgbClr val="0000FF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73FB09ED-06B7-0640-ADD0-96A0FF0E3D3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1422" y="4871190"/>
            <a:ext cx="3272991" cy="135548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9F1A2B1-DA17-0A46-BC42-2CB88A353583}"/>
              </a:ext>
            </a:extLst>
          </p:cNvPr>
          <p:cNvSpPr txBox="1"/>
          <p:nvPr/>
        </p:nvSpPr>
        <p:spPr>
          <a:xfrm>
            <a:off x="8129583" y="4629645"/>
            <a:ext cx="16566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400" dirty="0"/>
              <a:t>[Inverted residual]</a:t>
            </a:r>
            <a:endParaRPr kumimoji="1" lang="ko-Kore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50073921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Abstract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5565629-9A8F-F545-BB18-D238DD4B842D}"/>
                  </a:ext>
                </a:extLst>
              </p:cNvPr>
              <p:cNvSpPr txBox="1"/>
              <p:nvPr/>
            </p:nvSpPr>
            <p:spPr>
              <a:xfrm>
                <a:off x="437067" y="1204139"/>
                <a:ext cx="11093672" cy="20844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ore-KR" sz="2000" b="1" dirty="0"/>
                  <a:t>Background(Relative Attention)</a:t>
                </a:r>
              </a:p>
              <a:p>
                <a:endParaRPr kumimoji="1" lang="en-US" altLang="ko-Kore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ko-Kore-KR" dirty="0"/>
                  <a:t>Standard attention : same weight between the two tokens regardless of distance in the sequence.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kumimoji="1" lang="en-US" altLang="ko-Kore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ko-Kore-KR" dirty="0"/>
                  <a:t>Relative attention : when two tokens are close to a sequence, weight is bigger.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kumimoji="1" lang="en-US" altLang="ko-Kore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ko-Kore-KR" dirty="0"/>
                  <a:t>Relative position,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ore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kumimoji="1" lang="en-US" altLang="ko-Kore-KR" dirty="0"/>
                  <a:t>, is relative distance of two tokens.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5565629-9A8F-F545-BB18-D238DD4B84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067" y="1204139"/>
                <a:ext cx="11093672" cy="2084417"/>
              </a:xfrm>
              <a:prstGeom prst="rect">
                <a:avLst/>
              </a:prstGeom>
              <a:blipFill>
                <a:blip r:embed="rId3"/>
                <a:stretch>
                  <a:fillRect l="-571" t="-1829" b="-2439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그림 5">
            <a:extLst>
              <a:ext uri="{FF2B5EF4-FFF2-40B4-BE49-F238E27FC236}">
                <a16:creationId xmlns:a16="http://schemas.microsoft.com/office/drawing/2014/main" id="{FEEFBF35-C57A-1644-A9CF-5D358FE4A4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540" y="4630434"/>
            <a:ext cx="3607160" cy="133929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78BCA19-4890-224A-86F0-A49F1B32A51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520"/>
          <a:stretch/>
        </p:blipFill>
        <p:spPr>
          <a:xfrm>
            <a:off x="4800288" y="4570561"/>
            <a:ext cx="3330355" cy="145222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FE80A5D-72D8-B24B-B55A-D764EC7AC38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0643" y="4623621"/>
            <a:ext cx="3894730" cy="1346105"/>
          </a:xfrm>
          <a:prstGeom prst="rect">
            <a:avLst/>
          </a:prstGeom>
        </p:spPr>
      </p:pic>
      <p:sp>
        <p:nvSpPr>
          <p:cNvPr id="12" name="오른쪽 화살표[R] 11">
            <a:extLst>
              <a:ext uri="{FF2B5EF4-FFF2-40B4-BE49-F238E27FC236}">
                <a16:creationId xmlns:a16="http://schemas.microsoft.com/office/drawing/2014/main" id="{5264AEA3-6038-2F46-88E4-CC58B70905C0}"/>
              </a:ext>
            </a:extLst>
          </p:cNvPr>
          <p:cNvSpPr/>
          <p:nvPr/>
        </p:nvSpPr>
        <p:spPr>
          <a:xfrm>
            <a:off x="3859513" y="5087901"/>
            <a:ext cx="842962" cy="41754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6688861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Introduction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0666362" cy="4308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Existing Problems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 err="1"/>
              <a:t>ViT’s</a:t>
            </a:r>
            <a:r>
              <a:rPr kumimoji="1" lang="en-US" altLang="ko-Kore-KR" dirty="0"/>
              <a:t> performance </a:t>
            </a:r>
            <a:r>
              <a:rPr lang="en" altLang="ko-Kore-KR" dirty="0"/>
              <a:t>still falls behind </a:t>
            </a:r>
            <a:r>
              <a:rPr lang="en" altLang="ko-Kore-KR" dirty="0" err="1"/>
              <a:t>ConvNets</a:t>
            </a:r>
            <a:r>
              <a:rPr lang="en" altLang="ko-Kore-KR" dirty="0"/>
              <a:t> in the low data regime.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ore-KR" dirty="0"/>
              <a:t>V</a:t>
            </a:r>
            <a:r>
              <a:rPr lang="en" altLang="ko-Kore-KR" dirty="0" err="1"/>
              <a:t>anilla</a:t>
            </a:r>
            <a:r>
              <a:rPr lang="en" altLang="ko-Kore-KR" dirty="0"/>
              <a:t> </a:t>
            </a:r>
            <a:r>
              <a:rPr lang="en" altLang="ko-Kore-KR" dirty="0" err="1"/>
              <a:t>ViTs</a:t>
            </a:r>
            <a:r>
              <a:rPr lang="en" altLang="ko-Kore-KR" dirty="0"/>
              <a:t> layers may lack certain desirable inductive biases.</a:t>
            </a:r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r>
              <a:rPr kumimoji="1" lang="en-US" altLang="ko-Kore-KR" sz="2000" b="1" dirty="0"/>
              <a:t>Key Ideas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Convolution layers tend to have better generalization with faster converging speed.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Attention layers have higher model capacity that can benefit from larger datasets.</a:t>
            </a:r>
          </a:p>
          <a:p>
            <a:endParaRPr kumimoji="1" lang="en-US" altLang="ko-Kore-KR" dirty="0"/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86107960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Model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1093672" cy="5663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Merging Convolution and Self-Attention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We mainly focus on the </a:t>
            </a:r>
            <a:r>
              <a:rPr kumimoji="1" lang="en-US" altLang="ko-Kore-KR" dirty="0" err="1"/>
              <a:t>MBConv</a:t>
            </a:r>
            <a:r>
              <a:rPr kumimoji="1" lang="en-US" altLang="ko-Kore-KR" dirty="0"/>
              <a:t> block. (Depth-wise Conv block)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Because Transformer and </a:t>
            </a:r>
            <a:r>
              <a:rPr kumimoji="1" lang="en-US" altLang="ko-Kore-KR" dirty="0" err="1"/>
              <a:t>MBConv</a:t>
            </a:r>
            <a:r>
              <a:rPr kumimoji="1" lang="en-US" altLang="ko-Kore-KR" dirty="0"/>
              <a:t> employ the design of inverted bottleneck.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First, let’s analyze the desirable properties of the two layers.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Input-adaptive weighting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Self-attention can capture complicated relation between different position.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Input-adaptive weighting is a property that we desire most when processing high-level concept.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Translation equivariance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Conv weight only cares about the relative shift between </a:t>
            </a:r>
            <a:r>
              <a:rPr lang="en" altLang="ko-Kore-KR" dirty="0"/>
              <a:t>given any position pa</a:t>
            </a:r>
            <a:r>
              <a:rPr lang="en-US" altLang="ko-Kore-KR" dirty="0" err="1"/>
              <a:t>ir</a:t>
            </a:r>
            <a:r>
              <a:rPr lang="en-US" altLang="ko-Kore-KR" dirty="0"/>
              <a:t>(</a:t>
            </a:r>
            <a:r>
              <a:rPr lang="en-US" altLang="ko-Kore-KR" dirty="0" err="1"/>
              <a:t>i</a:t>
            </a:r>
            <a:r>
              <a:rPr lang="en-US" altLang="ko-Kore-KR" dirty="0"/>
              <a:t>, j)</a:t>
            </a:r>
            <a:r>
              <a:rPr kumimoji="1" lang="en-US" altLang="ko-Kore-KR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Translation equivariance improve generalization under datasets</a:t>
            </a:r>
            <a:r>
              <a:rPr kumimoji="1" lang="ko-KR" altLang="en-US" dirty="0"/>
              <a:t> </a:t>
            </a:r>
            <a:r>
              <a:rPr kumimoji="1" lang="en-US" altLang="ko-KR" dirty="0"/>
              <a:t>is not large</a:t>
            </a:r>
            <a:r>
              <a:rPr kumimoji="1" lang="en-US" altLang="ko-Kore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Global receptive field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Self-attention have the global size of the receptive field.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Global receptive field provides more contextual information, which could lead to higher capacity.</a:t>
            </a:r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9283638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Model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109367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Merging Convolution and Self-Attention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ore-KR" dirty="0"/>
              <a:t>A</a:t>
            </a:r>
            <a:r>
              <a:rPr lang="en" altLang="ko-Kore-KR" dirty="0"/>
              <a:t>n ideal model should be able to combine the 3 desirable properties.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Depth-wise Conv &amp; Self-attention has similarity.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Merging kernel weight of Conv and attention matrix of self-attention.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6F13594-1D8A-9A4D-B8D7-39DC29E9B4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050" y="4065905"/>
            <a:ext cx="5245100" cy="10287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62E5189-22CD-2B4B-8499-251C4F54DE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7150" y="3926205"/>
            <a:ext cx="5308600" cy="13081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2E1F677-A023-3E4D-BBA1-BC86A0E52C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800" y="5374005"/>
            <a:ext cx="10172700" cy="109220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14120061-5338-5346-A8EA-F626A50BBC95}"/>
              </a:ext>
            </a:extLst>
          </p:cNvPr>
          <p:cNvSpPr/>
          <p:nvPr/>
        </p:nvSpPr>
        <p:spPr>
          <a:xfrm>
            <a:off x="4572000" y="5703376"/>
            <a:ext cx="542441" cy="418456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3CFAC19-618C-104E-AB8C-C449927C7539}"/>
              </a:ext>
            </a:extLst>
          </p:cNvPr>
          <p:cNvSpPr/>
          <p:nvPr/>
        </p:nvSpPr>
        <p:spPr>
          <a:xfrm>
            <a:off x="9017431" y="5598825"/>
            <a:ext cx="542441" cy="305781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E57402F-8951-C543-BB2C-D61A4052A23B}"/>
              </a:ext>
            </a:extLst>
          </p:cNvPr>
          <p:cNvSpPr/>
          <p:nvPr/>
        </p:nvSpPr>
        <p:spPr>
          <a:xfrm>
            <a:off x="9379694" y="5976535"/>
            <a:ext cx="542441" cy="305781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2314577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Model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1093672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Model Details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99E7E1A-CF42-824E-8D87-8EE1081F4D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347" y="1725172"/>
            <a:ext cx="10345303" cy="242058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0DC54B4-13D7-E04D-88A3-69B7D530D6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0596" y="4283072"/>
            <a:ext cx="7270807" cy="2155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2078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Model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109367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Model Details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Down-sampling to reduce the spatial size and employ the global relative attention.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S0 : Stem stage, reduce the spatial size to half by using the (3x3) kernel (stride=2).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S1 : Always </a:t>
            </a:r>
            <a:r>
              <a:rPr kumimoji="1" lang="en-US" altLang="ko-Kore-KR" dirty="0" err="1"/>
              <a:t>MBConv</a:t>
            </a:r>
            <a:r>
              <a:rPr kumimoji="1" lang="en-US" altLang="ko-Kore-KR" dirty="0"/>
              <a:t> block, Conv block has good performance in the early stage.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S2~S4 : </a:t>
            </a:r>
            <a:r>
              <a:rPr kumimoji="1" lang="en-US" altLang="ko-Kore-KR" dirty="0" err="1"/>
              <a:t>MBConv</a:t>
            </a:r>
            <a:r>
              <a:rPr kumimoji="1" lang="en-US" altLang="ko-Kore-KR" dirty="0"/>
              <a:t> block or relative attention block.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4</a:t>
            </a:r>
            <a:r>
              <a:rPr kumimoji="1" lang="ko-KR" altLang="en-US" dirty="0"/>
              <a:t> </a:t>
            </a:r>
            <a:r>
              <a:rPr kumimoji="1" lang="en-US" altLang="ko-KR" dirty="0"/>
              <a:t>variants model (CCCC, CCCT, CCTT, CTTT) </a:t>
            </a:r>
            <a:endParaRPr kumimoji="1" lang="en-US" altLang="ko-Kore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99E7E1A-CF42-824E-8D87-8EE1081F4D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536" y="4689656"/>
            <a:ext cx="7476734" cy="174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1381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Encoder-Decoder Attention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041118-9B2E-C54A-A71E-3EC34A93F30E}"/>
              </a:ext>
            </a:extLst>
          </p:cNvPr>
          <p:cNvSpPr txBox="1"/>
          <p:nvPr/>
        </p:nvSpPr>
        <p:spPr>
          <a:xfrm>
            <a:off x="437067" y="1204139"/>
            <a:ext cx="10980233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Positional Encoding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Transformer’s input and output are full sentence.</a:t>
            </a:r>
          </a:p>
          <a:p>
            <a:r>
              <a:rPr kumimoji="1" lang="en-US" altLang="ko-KR" dirty="0"/>
              <a:t>    (Not word by word as RNN model.)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Sinusoidal function is better than linear function.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sz="2000" b="1" dirty="0"/>
          </a:p>
          <a:p>
            <a:r>
              <a:rPr kumimoji="1" lang="en-US" altLang="ko-Kore-KR" sz="2000" b="1" dirty="0"/>
              <a:t>Feed Forward Network Layers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Attention layer is not enough to calculating relationship.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FFN apply non-linearity and depth to model.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1374EE2-192B-A243-987E-322AC61AEE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4500" y="1509335"/>
            <a:ext cx="3352800" cy="490432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F45B0F5-06AB-8048-88AA-FFA3E29110D7}"/>
              </a:ext>
            </a:extLst>
          </p:cNvPr>
          <p:cNvSpPr txBox="1"/>
          <p:nvPr/>
        </p:nvSpPr>
        <p:spPr>
          <a:xfrm>
            <a:off x="8064500" y="443321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solidFill>
                  <a:srgbClr val="0000FF"/>
                </a:solidFill>
              </a:rPr>
              <a:t>①</a:t>
            </a:r>
            <a:endParaRPr kumimoji="1" lang="ko-Kore-KR" altLang="en-US" b="1" dirty="0">
              <a:solidFill>
                <a:srgbClr val="0000FF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266DC7-07C8-6440-A147-B137057AE66F}"/>
              </a:ext>
            </a:extLst>
          </p:cNvPr>
          <p:cNvSpPr txBox="1"/>
          <p:nvPr/>
        </p:nvSpPr>
        <p:spPr>
          <a:xfrm>
            <a:off x="11001802" y="443321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solidFill>
                  <a:srgbClr val="0000FF"/>
                </a:solidFill>
              </a:rPr>
              <a:t>②</a:t>
            </a:r>
            <a:endParaRPr kumimoji="1" lang="ko-Kore-KR" altLang="en-US" b="1" dirty="0">
              <a:solidFill>
                <a:srgbClr val="0000FF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62EFEA-F5AC-BA49-A8FB-B17E4B956E4A}"/>
              </a:ext>
            </a:extLst>
          </p:cNvPr>
          <p:cNvSpPr txBox="1"/>
          <p:nvPr/>
        </p:nvSpPr>
        <p:spPr>
          <a:xfrm>
            <a:off x="11001802" y="339141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solidFill>
                  <a:srgbClr val="0000FF"/>
                </a:solidFill>
              </a:rPr>
              <a:t>③</a:t>
            </a:r>
            <a:endParaRPr kumimoji="1" lang="ko-Kore-KR" altLang="en-US" b="1" dirty="0">
              <a:solidFill>
                <a:srgbClr val="0000FF"/>
              </a:solidFill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558DA99F-66BD-124C-8708-85A9280278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700" y="3218669"/>
            <a:ext cx="4991100" cy="104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11301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Model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5565629-9A8F-F545-BB18-D238DD4B842D}"/>
                  </a:ext>
                </a:extLst>
              </p:cNvPr>
              <p:cNvSpPr txBox="1"/>
              <p:nvPr/>
            </p:nvSpPr>
            <p:spPr>
              <a:xfrm>
                <a:off x="437067" y="1204139"/>
                <a:ext cx="11093672" cy="20621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ore-KR" sz="2000" b="1" dirty="0"/>
                  <a:t>Generalization</a:t>
                </a:r>
              </a:p>
              <a:p>
                <a:endParaRPr kumimoji="1" lang="en-US" altLang="ko-Kore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ko-Kore-KR" b="0" i="1" smtClean="0">
                        <a:latin typeface="Cambria Math" panose="02040503050406030204" pitchFamily="18" charset="0"/>
                      </a:rPr>
                      <m:t>𝐶𝐶𝐶𝐶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</a:rPr>
                      <m:t> ≈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𝐶𝐶𝐶𝑇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≥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𝐶𝐶𝑇𝑇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&gt;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𝐶𝑇𝑇𝑇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≫</m:t>
                    </m:r>
                    <m:sSub>
                      <m:sSubPr>
                        <m:ctrlPr>
                          <a:rPr kumimoji="1" lang="en-US" altLang="ko-Kore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𝑉𝑖𝑇</m:t>
                        </m:r>
                      </m:e>
                      <m:sub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𝑅𝐸𝐿</m:t>
                        </m:r>
                      </m:sub>
                    </m:sSub>
                  </m:oMath>
                </a14:m>
                <a:endParaRPr kumimoji="1" lang="en-US" altLang="ko-Kore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kumimoji="1" lang="en-US" altLang="ko-Kore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ko-Kore-KR" dirty="0"/>
                  <a:t>This is same as expected result.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kumimoji="1" lang="en-US" altLang="ko-Kore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ko-Kore-KR" dirty="0"/>
                  <a:t>Conv block is better than attention block on generalization.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5565629-9A8F-F545-BB18-D238DD4B84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067" y="1204139"/>
                <a:ext cx="11093672" cy="2062103"/>
              </a:xfrm>
              <a:prstGeom prst="rect">
                <a:avLst/>
              </a:prstGeom>
              <a:blipFill>
                <a:blip r:embed="rId3"/>
                <a:stretch>
                  <a:fillRect l="-571" t="-1840" b="-3681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>
            <a:extLst>
              <a:ext uri="{FF2B5EF4-FFF2-40B4-BE49-F238E27FC236}">
                <a16:creationId xmlns:a16="http://schemas.microsoft.com/office/drawing/2014/main" id="{8D38948A-6E96-B244-9BB9-59DFD01424D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>
          <a:xfrm>
            <a:off x="2832395" y="3425923"/>
            <a:ext cx="5109345" cy="3010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78538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Model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5565629-9A8F-F545-BB18-D238DD4B842D}"/>
                  </a:ext>
                </a:extLst>
              </p:cNvPr>
              <p:cNvSpPr txBox="1"/>
              <p:nvPr/>
            </p:nvSpPr>
            <p:spPr>
              <a:xfrm>
                <a:off x="437067" y="1204139"/>
                <a:ext cx="11093672" cy="20621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ore-KR" sz="2000" b="1" dirty="0"/>
                  <a:t>Model Capacity</a:t>
                </a:r>
              </a:p>
              <a:p>
                <a:endParaRPr kumimoji="1" lang="en-US" altLang="ko-Kore-KR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ko-Kore-KR" b="0" i="1" smtClean="0">
                        <a:latin typeface="Cambria Math" panose="02040503050406030204" pitchFamily="18" charset="0"/>
                      </a:rPr>
                      <m:t>𝐶𝐶𝑇𝑇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</a:rPr>
                      <m:t> ≈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𝐶𝑇𝑇𝑇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&gt;</m:t>
                    </m:r>
                    <m:sSub>
                      <m:sSubPr>
                        <m:ctrlPr>
                          <a:rPr kumimoji="1" lang="en-US" altLang="ko-Kore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𝑉𝑖𝑇</m:t>
                        </m:r>
                      </m:e>
                      <m:sub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𝑅𝐸𝐿</m:t>
                        </m:r>
                      </m:sub>
                    </m:sSub>
                    <m:r>
                      <a:rPr kumimoji="1" lang="en-US" altLang="ko-Kore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𝐶𝐶𝐶𝑇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𝐶𝐶𝐶𝐶</m:t>
                    </m:r>
                  </m:oMath>
                </a14:m>
                <a:endParaRPr kumimoji="1" lang="en-US" altLang="ko-Kore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kumimoji="1" lang="en-US" altLang="ko-Kore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" altLang="ko-Kore-KR" dirty="0"/>
                  <a:t>More attention blocks does NOT necessarily mean higher capacity. (</a:t>
                </a:r>
                <a14:m>
                  <m:oMath xmlns:m="http://schemas.openxmlformats.org/officeDocument/2006/math">
                    <m:r>
                      <a:rPr kumimoji="1" lang="en-US" altLang="ko-Kore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𝐶𝑇𝑇𝑇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&gt;</m:t>
                    </m:r>
                    <m:sSub>
                      <m:sSubPr>
                        <m:ctrlPr>
                          <a:rPr kumimoji="1" lang="en-US" altLang="ko-Kore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𝑉𝑖𝑇</m:t>
                        </m:r>
                      </m:e>
                      <m:sub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𝑅𝐸𝐿</m:t>
                        </m:r>
                      </m:sub>
                    </m:sSub>
                  </m:oMath>
                </a14:m>
                <a:r>
                  <a:rPr lang="en" altLang="ko-Kore-KR" dirty="0"/>
                  <a:t>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kumimoji="1" lang="en" altLang="ko-Kore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" altLang="ko-Kore-KR" dirty="0" err="1"/>
                  <a:t>ViT’s</a:t>
                </a:r>
                <a:r>
                  <a:rPr kumimoji="1" lang="en" altLang="ko-Kore-KR" dirty="0"/>
                  <a:t> stem may have lost too much information and hence limit the model capacity.</a:t>
                </a:r>
                <a:endParaRPr kumimoji="1" lang="en-US" altLang="ko-Kore-KR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5565629-9A8F-F545-BB18-D238DD4B84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067" y="1204139"/>
                <a:ext cx="11093672" cy="2062103"/>
              </a:xfrm>
              <a:prstGeom prst="rect">
                <a:avLst/>
              </a:prstGeom>
              <a:blipFill>
                <a:blip r:embed="rId3"/>
                <a:stretch>
                  <a:fillRect l="-571" t="-1840" b="-3681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그림 4">
            <a:extLst>
              <a:ext uri="{FF2B5EF4-FFF2-40B4-BE49-F238E27FC236}">
                <a16:creationId xmlns:a16="http://schemas.microsoft.com/office/drawing/2014/main" id="{B0F77EDE-AD8C-5E4E-9FAA-10D4DC49073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55" r="-55"/>
          <a:stretch/>
        </p:blipFill>
        <p:spPr>
          <a:xfrm>
            <a:off x="2832395" y="3429000"/>
            <a:ext cx="5109345" cy="3010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90142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Model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109367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Transferability Test (CCTT vs CTTT)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Pre-training on JFT and fine-tuning on ImageNet-1K (30 epochs)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CCTT’s 30 shots transfer accuracy is better than CTTT’s.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Finally, </a:t>
            </a:r>
            <a:r>
              <a:rPr kumimoji="1" lang="en-US" altLang="ko-Kore-KR" dirty="0" err="1"/>
              <a:t>CoAtNet</a:t>
            </a:r>
            <a:r>
              <a:rPr kumimoji="1" lang="en-US" altLang="ko-Kore-KR" dirty="0"/>
              <a:t> architecture is determined by CCTT.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E180E7D-819A-4646-A0D5-614E307ACC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2100" y="4014788"/>
            <a:ext cx="6527800" cy="189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61459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Experiments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1093672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 err="1"/>
              <a:t>CoAtNet</a:t>
            </a:r>
            <a:r>
              <a:rPr kumimoji="1" lang="en-US" altLang="ko-Kore-KR" sz="2000" b="1" dirty="0"/>
              <a:t> Model Family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99E7E1A-CF42-824E-8D87-8EE1081F4D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347" y="1725172"/>
            <a:ext cx="10345303" cy="242058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BD3C0E9-1318-2A48-B3FD-FFCB627E027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72"/>
          <a:stretch/>
        </p:blipFill>
        <p:spPr>
          <a:xfrm>
            <a:off x="865803" y="4605618"/>
            <a:ext cx="10236200" cy="1900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78241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Experiments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1093672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Main Results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B01C51C-5157-954A-8DDF-7EC3B4FD7F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5443" y="1828800"/>
            <a:ext cx="8901113" cy="4115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8095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Conclusion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1093672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Meaning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ore-KR" dirty="0"/>
              <a:t>W</a:t>
            </a:r>
            <a:r>
              <a:rPr lang="en" altLang="ko-Kore-KR" dirty="0"/>
              <a:t>e systematically study the properties of convolutions and transformers.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Combine them into a new family of models named </a:t>
            </a:r>
            <a:r>
              <a:rPr lang="en" altLang="ko-Kore-KR" dirty="0" err="1"/>
              <a:t>CoAtNet</a:t>
            </a:r>
            <a:r>
              <a:rPr lang="en" altLang="ko-Kore-KR" dirty="0"/>
              <a:t>.</a:t>
            </a: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Show that </a:t>
            </a:r>
            <a:r>
              <a:rPr lang="en" altLang="ko-Kore-KR" dirty="0" err="1"/>
              <a:t>CoAtNet</a:t>
            </a:r>
            <a:r>
              <a:rPr lang="en" altLang="ko-Kore-KR" dirty="0"/>
              <a:t> enjoys both good generalization like conv and capacity like transformers.</a:t>
            </a: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</p:txBody>
      </p:sp>
    </p:spTree>
    <p:extLst>
      <p:ext uri="{BB962C8B-B14F-4D97-AF65-F5344CB8AC3E}">
        <p14:creationId xmlns:p14="http://schemas.microsoft.com/office/powerpoint/2010/main" val="339722004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A3D393C-E9F4-ED48-837E-1D89258CD32F}"/>
              </a:ext>
            </a:extLst>
          </p:cNvPr>
          <p:cNvSpPr/>
          <p:nvPr/>
        </p:nvSpPr>
        <p:spPr>
          <a:xfrm>
            <a:off x="0" y="2047036"/>
            <a:ext cx="12192000" cy="2577517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MLP-Mixer: An all-MLP Architecture for Vision</a:t>
            </a:r>
            <a:endParaRPr lang="pt-BR" altLang="ko-KR" sz="28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09EF65-CA17-0C4D-959C-0EBAD365439F}"/>
              </a:ext>
            </a:extLst>
          </p:cNvPr>
          <p:cNvSpPr txBox="1"/>
          <p:nvPr/>
        </p:nvSpPr>
        <p:spPr>
          <a:xfrm>
            <a:off x="0" y="4101333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" altLang="ko-Kore-KR" sz="140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TOLSTIKHIN, Ilya O., et al.</a:t>
            </a:r>
          </a:p>
          <a:p>
            <a:pPr algn="r"/>
            <a:r>
              <a:rPr lang="en" altLang="ko-Kore-KR" sz="140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Advances in neural information processing systems, 2021, 34: 24261-24272.</a:t>
            </a:r>
          </a:p>
        </p:txBody>
      </p:sp>
    </p:spTree>
    <p:extLst>
      <p:ext uri="{BB962C8B-B14F-4D97-AF65-F5344CB8AC3E}">
        <p14:creationId xmlns:p14="http://schemas.microsoft.com/office/powerpoint/2010/main" val="19849463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Abstract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Intention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Show that convolution layers and attention layers</a:t>
            </a:r>
            <a:r>
              <a:rPr kumimoji="1" lang="ko-KR" altLang="en-US" dirty="0"/>
              <a:t> </a:t>
            </a:r>
            <a:r>
              <a:rPr kumimoji="1" lang="en-US" altLang="ko-KR" dirty="0"/>
              <a:t>are not necessary.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Present MLP-Mixer, an architecture based exclusively on MLPs.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</p:txBody>
      </p:sp>
    </p:spTree>
    <p:extLst>
      <p:ext uri="{BB962C8B-B14F-4D97-AF65-F5344CB8AC3E}">
        <p14:creationId xmlns:p14="http://schemas.microsoft.com/office/powerpoint/2010/main" val="327903773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Introduction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0666362" cy="3200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Existing Problems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Architecture of CNNs and </a:t>
            </a:r>
            <a:r>
              <a:rPr kumimoji="1" lang="en-US" altLang="ko-Kore-KR" dirty="0" err="1"/>
              <a:t>ViTs</a:t>
            </a:r>
            <a:r>
              <a:rPr kumimoji="1" lang="en-US" altLang="ko-Kore-KR" dirty="0"/>
              <a:t> are too complex.</a:t>
            </a:r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r>
              <a:rPr kumimoji="1" lang="en-US" altLang="ko-Kore-KR" sz="2000" b="1" dirty="0"/>
              <a:t>Key Ideas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Does not use convolutions or self-attention. Only based entirely on MLPs.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MLP repeatedly applied across either spatial locations or feature channels.</a:t>
            </a:r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420539227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E6EE883-C3CC-0C48-80F4-9FBC38FE7D6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413" b="2408"/>
          <a:stretch/>
        </p:blipFill>
        <p:spPr>
          <a:xfrm>
            <a:off x="3567310" y="880609"/>
            <a:ext cx="5057379" cy="112996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FA23EB9-3BF3-A74E-8EB5-4C59B2274C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8" y="2141594"/>
            <a:ext cx="5057379" cy="42974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0347F38-D9DC-4644-9E21-1618DEF49CDC}"/>
              </a:ext>
            </a:extLst>
          </p:cNvPr>
          <p:cNvSpPr txBox="1"/>
          <p:nvPr/>
        </p:nvSpPr>
        <p:spPr>
          <a:xfrm>
            <a:off x="5700991" y="2255204"/>
            <a:ext cx="654717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KR" dirty="0" err="1">
                <a:latin typeface="+mj-lt"/>
              </a:rPr>
              <a:t>image_size</a:t>
            </a:r>
            <a:r>
              <a:rPr kumimoji="1" lang="en" altLang="ko-Kore-KR" dirty="0">
                <a:latin typeface="+mj-lt"/>
              </a:rPr>
              <a:t>: </a:t>
            </a:r>
            <a:r>
              <a:rPr kumimoji="1" lang="en-US" altLang="ko-KR" dirty="0">
                <a:latin typeface="+mj-lt"/>
              </a:rPr>
              <a:t>Size of a big image</a:t>
            </a:r>
            <a:r>
              <a:rPr kumimoji="1" lang="ko-KR" altLang="en-US" dirty="0">
                <a:latin typeface="+mj-lt"/>
              </a:rPr>
              <a:t> </a:t>
            </a:r>
            <a:r>
              <a:rPr kumimoji="1" lang="en-US" altLang="ko-KR" dirty="0">
                <a:latin typeface="+mj-lt"/>
              </a:rPr>
              <a:t>(384)</a:t>
            </a:r>
            <a:br>
              <a:rPr kumimoji="1" lang="en-US" altLang="ko-KR" dirty="0">
                <a:latin typeface="+mj-lt"/>
              </a:rPr>
            </a:br>
            <a:r>
              <a:rPr kumimoji="1" lang="en" altLang="ko-Kore-KR" dirty="0" err="1">
                <a:latin typeface="+mj-lt"/>
              </a:rPr>
              <a:t>patch_size</a:t>
            </a:r>
            <a:r>
              <a:rPr kumimoji="1" lang="en" altLang="ko-Kore-KR" dirty="0">
                <a:latin typeface="+mj-lt"/>
              </a:rPr>
              <a:t>: </a:t>
            </a:r>
            <a:r>
              <a:rPr kumimoji="1" lang="en-US" altLang="ko-KR" dirty="0">
                <a:latin typeface="+mj-lt"/>
              </a:rPr>
              <a:t>Divided patches size</a:t>
            </a:r>
            <a:r>
              <a:rPr kumimoji="1" lang="ko-KR" altLang="en-US" dirty="0">
                <a:latin typeface="+mj-lt"/>
              </a:rPr>
              <a:t> </a:t>
            </a:r>
            <a:r>
              <a:rPr kumimoji="1" lang="en-US" altLang="ko-KR" dirty="0">
                <a:latin typeface="+mj-lt"/>
              </a:rPr>
              <a:t>(16)</a:t>
            </a:r>
            <a:br>
              <a:rPr kumimoji="1" lang="en-US" altLang="ko-KR" dirty="0">
                <a:latin typeface="+mj-lt"/>
              </a:rPr>
            </a:br>
            <a:r>
              <a:rPr kumimoji="1" lang="en" altLang="ko-Kore-KR" dirty="0" err="1">
                <a:latin typeface="+mj-lt"/>
              </a:rPr>
              <a:t>in_channels</a:t>
            </a:r>
            <a:r>
              <a:rPr kumimoji="1" lang="en" altLang="ko-Kore-KR" dirty="0">
                <a:latin typeface="+mj-lt"/>
              </a:rPr>
              <a:t>: </a:t>
            </a:r>
            <a:r>
              <a:rPr kumimoji="1" lang="en-US" altLang="ko-KR" dirty="0">
                <a:latin typeface="+mj-lt"/>
              </a:rPr>
              <a:t>Channel of a big image</a:t>
            </a:r>
            <a:r>
              <a:rPr kumimoji="1" lang="ko-KR" altLang="en-US" dirty="0">
                <a:latin typeface="+mj-lt"/>
              </a:rPr>
              <a:t> </a:t>
            </a:r>
            <a:r>
              <a:rPr kumimoji="1" lang="en-US" altLang="ko-KR" dirty="0">
                <a:latin typeface="+mj-lt"/>
              </a:rPr>
              <a:t>(3)</a:t>
            </a:r>
          </a:p>
          <a:p>
            <a:r>
              <a:rPr kumimoji="1" lang="en-US" altLang="ko-KR" dirty="0" err="1">
                <a:latin typeface="+mj-lt"/>
              </a:rPr>
              <a:t>embed_dim</a:t>
            </a:r>
            <a:r>
              <a:rPr kumimoji="1" lang="en-US" altLang="ko-KR" dirty="0">
                <a:latin typeface="+mj-lt"/>
              </a:rPr>
              <a:t>: Dimension of patch embed</a:t>
            </a:r>
            <a:r>
              <a:rPr kumimoji="1" lang="ko-KR" altLang="en-US" dirty="0">
                <a:latin typeface="+mj-lt"/>
              </a:rPr>
              <a:t> </a:t>
            </a:r>
            <a:r>
              <a:rPr kumimoji="1" lang="en-US" altLang="ko-KR" dirty="0">
                <a:latin typeface="+mj-lt"/>
              </a:rPr>
              <a:t>(768) (=16 * 16 * 3)</a:t>
            </a:r>
          </a:p>
          <a:p>
            <a:endParaRPr kumimoji="1" lang="en-US" altLang="ko-KR" dirty="0">
              <a:latin typeface="+mj-lt"/>
            </a:endParaRPr>
          </a:p>
          <a:p>
            <a:r>
              <a:rPr kumimoji="1" lang="en-US" altLang="ko-KR" dirty="0" err="1">
                <a:latin typeface="+mj-lt"/>
              </a:rPr>
              <a:t>num_patches</a:t>
            </a:r>
            <a:r>
              <a:rPr kumimoji="1" lang="en-US" altLang="ko-KR" dirty="0">
                <a:latin typeface="+mj-lt"/>
              </a:rPr>
              <a:t> =</a:t>
            </a:r>
            <a:r>
              <a:rPr kumimoji="1" lang="ko-KR" altLang="en-US" dirty="0">
                <a:latin typeface="+mj-lt"/>
              </a:rPr>
              <a:t> </a:t>
            </a:r>
            <a:r>
              <a:rPr kumimoji="1" lang="en-US" altLang="ko-KR" dirty="0">
                <a:latin typeface="+mj-lt"/>
              </a:rPr>
              <a:t>(384/16)^2</a:t>
            </a:r>
            <a:r>
              <a:rPr kumimoji="1" lang="ko-KR" altLang="en-US" dirty="0">
                <a:latin typeface="+mj-lt"/>
              </a:rPr>
              <a:t> </a:t>
            </a:r>
            <a:r>
              <a:rPr kumimoji="1" lang="en-US" altLang="ko-KR" dirty="0">
                <a:latin typeface="+mj-lt"/>
              </a:rPr>
              <a:t>=</a:t>
            </a:r>
            <a:r>
              <a:rPr kumimoji="1" lang="ko-KR" altLang="en-US" dirty="0">
                <a:latin typeface="+mj-lt"/>
              </a:rPr>
              <a:t> </a:t>
            </a:r>
            <a:r>
              <a:rPr kumimoji="1" lang="en-US" altLang="ko-KR" dirty="0">
                <a:latin typeface="+mj-lt"/>
              </a:rPr>
              <a:t>576</a:t>
            </a:r>
          </a:p>
        </p:txBody>
      </p:sp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A07AB475-5307-1540-BEC7-1318FE36D9C5}"/>
              </a:ext>
            </a:extLst>
          </p:cNvPr>
          <p:cNvGraphicFramePr>
            <a:graphicFrameLocks noGrp="1"/>
          </p:cNvGraphicFramePr>
          <p:nvPr/>
        </p:nvGraphicFramePr>
        <p:xfrm>
          <a:off x="6888585" y="4610256"/>
          <a:ext cx="3472206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8701">
                  <a:extLst>
                    <a:ext uri="{9D8B030D-6E8A-4147-A177-3AD203B41FA5}">
                      <a16:colId xmlns:a16="http://schemas.microsoft.com/office/drawing/2014/main" val="4183632855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4227715256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607002796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2316999055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1409651590"/>
                    </a:ext>
                  </a:extLst>
                </a:gridCol>
                <a:gridCol w="578701">
                  <a:extLst>
                    <a:ext uri="{9D8B030D-6E8A-4147-A177-3AD203B41FA5}">
                      <a16:colId xmlns:a16="http://schemas.microsoft.com/office/drawing/2014/main" val="3296632195"/>
                    </a:ext>
                  </a:extLst>
                </a:gridCol>
              </a:tblGrid>
              <a:tr h="350865"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917883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5738525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393088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421723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6689246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9B39012E-4DBC-EE41-AD8C-B1FF50FBE6B4}"/>
              </a:ext>
            </a:extLst>
          </p:cNvPr>
          <p:cNvSpPr txBox="1"/>
          <p:nvPr/>
        </p:nvSpPr>
        <p:spPr>
          <a:xfrm>
            <a:off x="5989108" y="5201490"/>
            <a:ext cx="8994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>
                <a:solidFill>
                  <a:srgbClr val="0000FF"/>
                </a:solidFill>
              </a:rPr>
              <a:t>576</a:t>
            </a:r>
          </a:p>
          <a:p>
            <a:pPr algn="ctr"/>
            <a:r>
              <a:rPr kumimoji="1" lang="en-US" altLang="ko-Kore-KR" dirty="0">
                <a:solidFill>
                  <a:srgbClr val="0000FF"/>
                </a:solidFill>
              </a:rPr>
              <a:t>(patch)</a:t>
            </a:r>
            <a:endParaRPr kumimoji="1" lang="ko-Kore-KR" altLang="en-US" dirty="0">
              <a:solidFill>
                <a:srgbClr val="0000FF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3B568DB-9868-3A4D-982E-4C1215553EF0}"/>
              </a:ext>
            </a:extLst>
          </p:cNvPr>
          <p:cNvSpPr txBox="1"/>
          <p:nvPr/>
        </p:nvSpPr>
        <p:spPr>
          <a:xfrm>
            <a:off x="7991502" y="4237252"/>
            <a:ext cx="1266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>
                <a:solidFill>
                  <a:srgbClr val="0000FF"/>
                </a:solidFill>
              </a:rPr>
              <a:t>768 (pixel)</a:t>
            </a:r>
            <a:endParaRPr kumimoji="1" lang="ko-Kore-KR" alt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74934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A3D393C-E9F4-ED48-837E-1D89258CD32F}"/>
              </a:ext>
            </a:extLst>
          </p:cNvPr>
          <p:cNvSpPr/>
          <p:nvPr/>
        </p:nvSpPr>
        <p:spPr>
          <a:xfrm>
            <a:off x="0" y="2047036"/>
            <a:ext cx="12192000" cy="2577517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Scaling Vision Transformer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09EF65-CA17-0C4D-959C-0EBAD365439F}"/>
              </a:ext>
            </a:extLst>
          </p:cNvPr>
          <p:cNvSpPr txBox="1"/>
          <p:nvPr/>
        </p:nvSpPr>
        <p:spPr>
          <a:xfrm>
            <a:off x="0" y="4101333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" altLang="ko-Kore-KR" sz="140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ZHAI, </a:t>
            </a:r>
            <a:r>
              <a:rPr lang="en" altLang="ko-Kore-KR" sz="1400" i="0" dirty="0" err="1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Xiaohua</a:t>
            </a:r>
            <a:r>
              <a:rPr lang="en" altLang="ko-Kore-KR" sz="140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et al. Scaling vision transformers. </a:t>
            </a:r>
          </a:p>
          <a:p>
            <a:pPr algn="r"/>
            <a:r>
              <a:rPr lang="en" altLang="ko-Kore-KR" sz="140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In: Proceedings of the IEEE/CVF Conference on Computer Vision and Pattern Recognition. 2022. p. 12104-12113.</a:t>
            </a:r>
          </a:p>
        </p:txBody>
      </p:sp>
    </p:spTree>
    <p:extLst>
      <p:ext uri="{BB962C8B-B14F-4D97-AF65-F5344CB8AC3E}">
        <p14:creationId xmlns:p14="http://schemas.microsoft.com/office/powerpoint/2010/main" val="91556728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Overview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F3D1D00-6F88-3B45-9C78-D1A834E5DB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5620" y="1664309"/>
            <a:ext cx="7833320" cy="428006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06EAB20-2595-634E-8447-3061F4D23EE7}"/>
              </a:ext>
            </a:extLst>
          </p:cNvPr>
          <p:cNvSpPr txBox="1"/>
          <p:nvPr/>
        </p:nvSpPr>
        <p:spPr>
          <a:xfrm>
            <a:off x="0" y="1847728"/>
            <a:ext cx="4486934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KR" sz="1600" dirty="0" err="1">
                <a:latin typeface="+mj-lt"/>
              </a:rPr>
              <a:t>image_size</a:t>
            </a:r>
            <a:r>
              <a:rPr kumimoji="1" lang="en" altLang="ko-Kore-KR" sz="1600" dirty="0">
                <a:latin typeface="+mj-lt"/>
              </a:rPr>
              <a:t>: </a:t>
            </a:r>
            <a:r>
              <a:rPr kumimoji="1" lang="en-US" altLang="ko-KR" sz="1600" dirty="0">
                <a:latin typeface="+mj-lt"/>
              </a:rPr>
              <a:t>Size of a big image</a:t>
            </a:r>
            <a:r>
              <a:rPr kumimoji="1" lang="ko-KR" altLang="en-US" sz="1600" dirty="0">
                <a:latin typeface="+mj-lt"/>
              </a:rPr>
              <a:t> </a:t>
            </a:r>
            <a:r>
              <a:rPr kumimoji="1" lang="en-US" altLang="ko-KR" sz="1600" dirty="0">
                <a:latin typeface="+mj-lt"/>
              </a:rPr>
              <a:t>(384)</a:t>
            </a:r>
            <a:br>
              <a:rPr kumimoji="1" lang="en-US" altLang="ko-KR" sz="1600" dirty="0">
                <a:latin typeface="+mj-lt"/>
              </a:rPr>
            </a:br>
            <a:r>
              <a:rPr kumimoji="1" lang="en" altLang="ko-Kore-KR" sz="1600" dirty="0" err="1">
                <a:latin typeface="+mj-lt"/>
              </a:rPr>
              <a:t>patch_size</a:t>
            </a:r>
            <a:r>
              <a:rPr kumimoji="1" lang="en" altLang="ko-Kore-KR" sz="1600" dirty="0">
                <a:latin typeface="+mj-lt"/>
              </a:rPr>
              <a:t>: </a:t>
            </a:r>
            <a:r>
              <a:rPr kumimoji="1" lang="en-US" altLang="ko-KR" sz="1600" dirty="0">
                <a:latin typeface="+mj-lt"/>
              </a:rPr>
              <a:t>Divided patches size</a:t>
            </a:r>
            <a:r>
              <a:rPr kumimoji="1" lang="ko-KR" altLang="en-US" sz="1600" dirty="0">
                <a:latin typeface="+mj-lt"/>
              </a:rPr>
              <a:t> </a:t>
            </a:r>
            <a:r>
              <a:rPr kumimoji="1" lang="en-US" altLang="ko-KR" sz="1600" dirty="0">
                <a:latin typeface="+mj-lt"/>
              </a:rPr>
              <a:t>(16)</a:t>
            </a:r>
            <a:br>
              <a:rPr kumimoji="1" lang="en-US" altLang="ko-KR" sz="1600" dirty="0">
                <a:latin typeface="+mj-lt"/>
              </a:rPr>
            </a:br>
            <a:r>
              <a:rPr kumimoji="1" lang="en" altLang="ko-Kore-KR" sz="1600" dirty="0" err="1">
                <a:latin typeface="+mj-lt"/>
              </a:rPr>
              <a:t>in_channels</a:t>
            </a:r>
            <a:r>
              <a:rPr kumimoji="1" lang="en" altLang="ko-Kore-KR" sz="1600" dirty="0">
                <a:latin typeface="+mj-lt"/>
              </a:rPr>
              <a:t>: </a:t>
            </a:r>
            <a:r>
              <a:rPr kumimoji="1" lang="en-US" altLang="ko-KR" sz="1600" dirty="0">
                <a:latin typeface="+mj-lt"/>
              </a:rPr>
              <a:t>Channel of a big image</a:t>
            </a:r>
            <a:r>
              <a:rPr kumimoji="1" lang="ko-KR" altLang="en-US" sz="1600" dirty="0">
                <a:latin typeface="+mj-lt"/>
              </a:rPr>
              <a:t> </a:t>
            </a:r>
            <a:r>
              <a:rPr kumimoji="1" lang="en-US" altLang="ko-KR" sz="1600" dirty="0">
                <a:latin typeface="+mj-lt"/>
              </a:rPr>
              <a:t>(3)</a:t>
            </a:r>
          </a:p>
          <a:p>
            <a:r>
              <a:rPr kumimoji="1" lang="en-US" altLang="ko-KR" sz="1600" dirty="0" err="1">
                <a:latin typeface="+mj-lt"/>
              </a:rPr>
              <a:t>embed_dim</a:t>
            </a:r>
            <a:r>
              <a:rPr kumimoji="1" lang="en-US" altLang="ko-KR" sz="1600" dirty="0">
                <a:latin typeface="+mj-lt"/>
              </a:rPr>
              <a:t>: Dimension of patch embed</a:t>
            </a:r>
            <a:r>
              <a:rPr kumimoji="1" lang="ko-KR" altLang="en-US" sz="1600" dirty="0">
                <a:latin typeface="+mj-lt"/>
              </a:rPr>
              <a:t> </a:t>
            </a:r>
            <a:r>
              <a:rPr kumimoji="1" lang="en-US" altLang="ko-KR" sz="1600" dirty="0">
                <a:latin typeface="+mj-lt"/>
              </a:rPr>
              <a:t>(768)</a:t>
            </a:r>
          </a:p>
          <a:p>
            <a:r>
              <a:rPr kumimoji="1" lang="en-US" altLang="ko-KR" sz="1600" dirty="0">
                <a:latin typeface="+mj-lt"/>
              </a:rPr>
              <a:t>                 (=16 * 16 * 3)</a:t>
            </a:r>
          </a:p>
          <a:p>
            <a:endParaRPr kumimoji="1" lang="en-US" altLang="ko-KR" sz="1600" dirty="0">
              <a:latin typeface="+mj-lt"/>
            </a:endParaRPr>
          </a:p>
          <a:p>
            <a:r>
              <a:rPr kumimoji="1" lang="en-US" altLang="ko-KR" sz="1600" dirty="0" err="1">
                <a:latin typeface="+mj-lt"/>
              </a:rPr>
              <a:t>num_patches</a:t>
            </a:r>
            <a:r>
              <a:rPr kumimoji="1" lang="en-US" altLang="ko-KR" sz="1600" dirty="0">
                <a:latin typeface="+mj-lt"/>
              </a:rPr>
              <a:t> =</a:t>
            </a:r>
            <a:r>
              <a:rPr kumimoji="1" lang="ko-KR" altLang="en-US" sz="1600" dirty="0">
                <a:latin typeface="+mj-lt"/>
              </a:rPr>
              <a:t> </a:t>
            </a:r>
            <a:r>
              <a:rPr kumimoji="1" lang="en-US" altLang="ko-KR" sz="1600" dirty="0">
                <a:latin typeface="+mj-lt"/>
              </a:rPr>
              <a:t>(384/16)^2</a:t>
            </a:r>
            <a:r>
              <a:rPr kumimoji="1" lang="ko-KR" altLang="en-US" sz="1600" dirty="0">
                <a:latin typeface="+mj-lt"/>
              </a:rPr>
              <a:t> </a:t>
            </a:r>
            <a:r>
              <a:rPr kumimoji="1" lang="en-US" altLang="ko-KR" sz="1600" dirty="0">
                <a:latin typeface="+mj-lt"/>
              </a:rPr>
              <a:t>=</a:t>
            </a:r>
            <a:r>
              <a:rPr kumimoji="1" lang="ko-KR" altLang="en-US" sz="1600" dirty="0">
                <a:latin typeface="+mj-lt"/>
              </a:rPr>
              <a:t> </a:t>
            </a:r>
            <a:r>
              <a:rPr kumimoji="1" lang="en-US" altLang="ko-KR" sz="1600" dirty="0">
                <a:latin typeface="+mj-lt"/>
              </a:rPr>
              <a:t>576</a:t>
            </a:r>
          </a:p>
        </p:txBody>
      </p:sp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F46F43A7-2B7E-7E42-818C-477A25D8A0E0}"/>
              </a:ext>
            </a:extLst>
          </p:cNvPr>
          <p:cNvGraphicFramePr>
            <a:graphicFrameLocks noGrp="1"/>
          </p:cNvGraphicFramePr>
          <p:nvPr/>
        </p:nvGraphicFramePr>
        <p:xfrm>
          <a:off x="1460065" y="4157611"/>
          <a:ext cx="1708878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4813">
                  <a:extLst>
                    <a:ext uri="{9D8B030D-6E8A-4147-A177-3AD203B41FA5}">
                      <a16:colId xmlns:a16="http://schemas.microsoft.com/office/drawing/2014/main" val="4183632855"/>
                    </a:ext>
                  </a:extLst>
                </a:gridCol>
                <a:gridCol w="284813">
                  <a:extLst>
                    <a:ext uri="{9D8B030D-6E8A-4147-A177-3AD203B41FA5}">
                      <a16:colId xmlns:a16="http://schemas.microsoft.com/office/drawing/2014/main" val="4227715256"/>
                    </a:ext>
                  </a:extLst>
                </a:gridCol>
                <a:gridCol w="284813">
                  <a:extLst>
                    <a:ext uri="{9D8B030D-6E8A-4147-A177-3AD203B41FA5}">
                      <a16:colId xmlns:a16="http://schemas.microsoft.com/office/drawing/2014/main" val="607002796"/>
                    </a:ext>
                  </a:extLst>
                </a:gridCol>
                <a:gridCol w="284813">
                  <a:extLst>
                    <a:ext uri="{9D8B030D-6E8A-4147-A177-3AD203B41FA5}">
                      <a16:colId xmlns:a16="http://schemas.microsoft.com/office/drawing/2014/main" val="2316999055"/>
                    </a:ext>
                  </a:extLst>
                </a:gridCol>
                <a:gridCol w="284813">
                  <a:extLst>
                    <a:ext uri="{9D8B030D-6E8A-4147-A177-3AD203B41FA5}">
                      <a16:colId xmlns:a16="http://schemas.microsoft.com/office/drawing/2014/main" val="1409651590"/>
                    </a:ext>
                  </a:extLst>
                </a:gridCol>
                <a:gridCol w="284813">
                  <a:extLst>
                    <a:ext uri="{9D8B030D-6E8A-4147-A177-3AD203B41FA5}">
                      <a16:colId xmlns:a16="http://schemas.microsoft.com/office/drawing/2014/main" val="3296632195"/>
                    </a:ext>
                  </a:extLst>
                </a:gridCol>
              </a:tblGrid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917883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5738525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393088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421723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6689246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07865919-6113-D543-A522-71DBB55076CC}"/>
              </a:ext>
            </a:extLst>
          </p:cNvPr>
          <p:cNvSpPr txBox="1"/>
          <p:nvPr/>
        </p:nvSpPr>
        <p:spPr>
          <a:xfrm>
            <a:off x="1681318" y="3788279"/>
            <a:ext cx="1266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>
                <a:solidFill>
                  <a:srgbClr val="0000FF"/>
                </a:solidFill>
              </a:rPr>
              <a:t>768 (pixel)</a:t>
            </a:r>
            <a:endParaRPr kumimoji="1" lang="ko-Kore-KR" altLang="en-US" dirty="0">
              <a:solidFill>
                <a:srgbClr val="0000FF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CAD466-AD5D-5A42-8463-4AE452F0C166}"/>
              </a:ext>
            </a:extLst>
          </p:cNvPr>
          <p:cNvSpPr txBox="1"/>
          <p:nvPr/>
        </p:nvSpPr>
        <p:spPr>
          <a:xfrm>
            <a:off x="560588" y="4748845"/>
            <a:ext cx="8994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>
                <a:solidFill>
                  <a:srgbClr val="0000FF"/>
                </a:solidFill>
              </a:rPr>
              <a:t>576</a:t>
            </a:r>
          </a:p>
          <a:p>
            <a:pPr algn="ctr"/>
            <a:r>
              <a:rPr kumimoji="1" lang="en-US" altLang="ko-Kore-KR" dirty="0">
                <a:solidFill>
                  <a:srgbClr val="0000FF"/>
                </a:solidFill>
              </a:rPr>
              <a:t>(patch)</a:t>
            </a:r>
            <a:endParaRPr kumimoji="1" lang="ko-Kore-KR" alt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973102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Mixing MLPs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0666362" cy="4862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Channel-mixing MLPs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Allow communication between different channels. (per-location)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Each token independently.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Can be seen as 1x1 convolutions.</a:t>
            </a:r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r>
              <a:rPr kumimoji="1" lang="en-US" altLang="ko-Kore-KR" sz="2000" b="1" dirty="0"/>
              <a:t>Token-mixing MLPs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ore-KR" dirty="0"/>
              <a:t>A</a:t>
            </a:r>
            <a:r>
              <a:rPr lang="en" altLang="ko-Kore-KR" dirty="0" err="1"/>
              <a:t>llow</a:t>
            </a:r>
            <a:r>
              <a:rPr lang="en" altLang="ko-Kore-KR" dirty="0"/>
              <a:t> communication between different tokens. (cross-location)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Each channel independently.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" altLang="ko-Kore-KR" dirty="0"/>
              <a:t>Can be seen single-channel depth-wise convolutions.</a:t>
            </a:r>
            <a:endParaRPr kumimoji="1" lang="en-US" altLang="ko-Kore-KR" dirty="0"/>
          </a:p>
          <a:p>
            <a:endParaRPr kumimoji="1" lang="ko-Kore-KR" altLang="en-US" dirty="0"/>
          </a:p>
        </p:txBody>
      </p:sp>
      <p:graphicFrame>
        <p:nvGraphicFramePr>
          <p:cNvPr id="4" name="표 8">
            <a:extLst>
              <a:ext uri="{FF2B5EF4-FFF2-40B4-BE49-F238E27FC236}">
                <a16:creationId xmlns:a16="http://schemas.microsoft.com/office/drawing/2014/main" id="{0237953C-0AC8-554E-9840-6115287CDBE8}"/>
              </a:ext>
            </a:extLst>
          </p:cNvPr>
          <p:cNvGraphicFramePr>
            <a:graphicFrameLocks noGrp="1"/>
          </p:cNvGraphicFramePr>
          <p:nvPr/>
        </p:nvGraphicFramePr>
        <p:xfrm>
          <a:off x="10018589" y="4567838"/>
          <a:ext cx="1708878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4813">
                  <a:extLst>
                    <a:ext uri="{9D8B030D-6E8A-4147-A177-3AD203B41FA5}">
                      <a16:colId xmlns:a16="http://schemas.microsoft.com/office/drawing/2014/main" val="4183632855"/>
                    </a:ext>
                  </a:extLst>
                </a:gridCol>
                <a:gridCol w="284813">
                  <a:extLst>
                    <a:ext uri="{9D8B030D-6E8A-4147-A177-3AD203B41FA5}">
                      <a16:colId xmlns:a16="http://schemas.microsoft.com/office/drawing/2014/main" val="4227715256"/>
                    </a:ext>
                  </a:extLst>
                </a:gridCol>
                <a:gridCol w="284813">
                  <a:extLst>
                    <a:ext uri="{9D8B030D-6E8A-4147-A177-3AD203B41FA5}">
                      <a16:colId xmlns:a16="http://schemas.microsoft.com/office/drawing/2014/main" val="607002796"/>
                    </a:ext>
                  </a:extLst>
                </a:gridCol>
                <a:gridCol w="284813">
                  <a:extLst>
                    <a:ext uri="{9D8B030D-6E8A-4147-A177-3AD203B41FA5}">
                      <a16:colId xmlns:a16="http://schemas.microsoft.com/office/drawing/2014/main" val="2316999055"/>
                    </a:ext>
                  </a:extLst>
                </a:gridCol>
                <a:gridCol w="284813">
                  <a:extLst>
                    <a:ext uri="{9D8B030D-6E8A-4147-A177-3AD203B41FA5}">
                      <a16:colId xmlns:a16="http://schemas.microsoft.com/office/drawing/2014/main" val="1409651590"/>
                    </a:ext>
                  </a:extLst>
                </a:gridCol>
                <a:gridCol w="284813">
                  <a:extLst>
                    <a:ext uri="{9D8B030D-6E8A-4147-A177-3AD203B41FA5}">
                      <a16:colId xmlns:a16="http://schemas.microsoft.com/office/drawing/2014/main" val="3296632195"/>
                    </a:ext>
                  </a:extLst>
                </a:gridCol>
              </a:tblGrid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917883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5738525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393088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421723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6689246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67888458-CE68-6441-B65A-320743068A10}"/>
              </a:ext>
            </a:extLst>
          </p:cNvPr>
          <p:cNvSpPr txBox="1"/>
          <p:nvPr/>
        </p:nvSpPr>
        <p:spPr>
          <a:xfrm>
            <a:off x="10075374" y="4198506"/>
            <a:ext cx="1595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>
                <a:solidFill>
                  <a:srgbClr val="0000FF"/>
                </a:solidFill>
              </a:rPr>
              <a:t>768 (channel)</a:t>
            </a:r>
            <a:endParaRPr kumimoji="1" lang="ko-Kore-KR" altLang="en-US" dirty="0">
              <a:solidFill>
                <a:srgbClr val="0000FF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85B4EF-F0BD-0E49-AE2E-30F4D31AE01E}"/>
              </a:ext>
            </a:extLst>
          </p:cNvPr>
          <p:cNvSpPr txBox="1"/>
          <p:nvPr/>
        </p:nvSpPr>
        <p:spPr>
          <a:xfrm>
            <a:off x="9113662" y="5159072"/>
            <a:ext cx="9103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>
                <a:solidFill>
                  <a:srgbClr val="0000FF"/>
                </a:solidFill>
              </a:rPr>
              <a:t>576</a:t>
            </a:r>
          </a:p>
          <a:p>
            <a:pPr algn="ctr"/>
            <a:r>
              <a:rPr kumimoji="1" lang="en-US" altLang="ko-Kore-KR" dirty="0">
                <a:solidFill>
                  <a:srgbClr val="0000FF"/>
                </a:solidFill>
              </a:rPr>
              <a:t>(token)</a:t>
            </a:r>
            <a:endParaRPr kumimoji="1" lang="ko-Kore-KR" altLang="en-US" dirty="0">
              <a:solidFill>
                <a:srgbClr val="0000FF"/>
              </a:solidFill>
            </a:endParaRPr>
          </a:p>
        </p:txBody>
      </p:sp>
      <p:graphicFrame>
        <p:nvGraphicFramePr>
          <p:cNvPr id="10" name="표 8">
            <a:extLst>
              <a:ext uri="{FF2B5EF4-FFF2-40B4-BE49-F238E27FC236}">
                <a16:creationId xmlns:a16="http://schemas.microsoft.com/office/drawing/2014/main" id="{352C1E16-40AE-0D4C-9C1E-49E7AE535F71}"/>
              </a:ext>
            </a:extLst>
          </p:cNvPr>
          <p:cNvGraphicFramePr>
            <a:graphicFrameLocks noGrp="1"/>
          </p:cNvGraphicFramePr>
          <p:nvPr/>
        </p:nvGraphicFramePr>
        <p:xfrm>
          <a:off x="10018589" y="1673010"/>
          <a:ext cx="1708878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4813">
                  <a:extLst>
                    <a:ext uri="{9D8B030D-6E8A-4147-A177-3AD203B41FA5}">
                      <a16:colId xmlns:a16="http://schemas.microsoft.com/office/drawing/2014/main" val="4183632855"/>
                    </a:ext>
                  </a:extLst>
                </a:gridCol>
                <a:gridCol w="284813">
                  <a:extLst>
                    <a:ext uri="{9D8B030D-6E8A-4147-A177-3AD203B41FA5}">
                      <a16:colId xmlns:a16="http://schemas.microsoft.com/office/drawing/2014/main" val="4227715256"/>
                    </a:ext>
                  </a:extLst>
                </a:gridCol>
                <a:gridCol w="284813">
                  <a:extLst>
                    <a:ext uri="{9D8B030D-6E8A-4147-A177-3AD203B41FA5}">
                      <a16:colId xmlns:a16="http://schemas.microsoft.com/office/drawing/2014/main" val="607002796"/>
                    </a:ext>
                  </a:extLst>
                </a:gridCol>
                <a:gridCol w="284813">
                  <a:extLst>
                    <a:ext uri="{9D8B030D-6E8A-4147-A177-3AD203B41FA5}">
                      <a16:colId xmlns:a16="http://schemas.microsoft.com/office/drawing/2014/main" val="2316999055"/>
                    </a:ext>
                  </a:extLst>
                </a:gridCol>
                <a:gridCol w="284813">
                  <a:extLst>
                    <a:ext uri="{9D8B030D-6E8A-4147-A177-3AD203B41FA5}">
                      <a16:colId xmlns:a16="http://schemas.microsoft.com/office/drawing/2014/main" val="1409651590"/>
                    </a:ext>
                  </a:extLst>
                </a:gridCol>
                <a:gridCol w="284813">
                  <a:extLst>
                    <a:ext uri="{9D8B030D-6E8A-4147-A177-3AD203B41FA5}">
                      <a16:colId xmlns:a16="http://schemas.microsoft.com/office/drawing/2014/main" val="3296632195"/>
                    </a:ext>
                  </a:extLst>
                </a:gridCol>
              </a:tblGrid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917883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5738525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393088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421723"/>
                  </a:ext>
                </a:extLst>
              </a:tr>
              <a:tr h="35086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6689246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B11B85A1-3F98-9949-B6B2-84BD2AB43352}"/>
              </a:ext>
            </a:extLst>
          </p:cNvPr>
          <p:cNvSpPr txBox="1"/>
          <p:nvPr/>
        </p:nvSpPr>
        <p:spPr>
          <a:xfrm>
            <a:off x="10239842" y="1303678"/>
            <a:ext cx="1266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>
                <a:solidFill>
                  <a:srgbClr val="0000FF"/>
                </a:solidFill>
              </a:rPr>
              <a:t>768 (pixel)</a:t>
            </a:r>
            <a:endParaRPr kumimoji="1" lang="ko-Kore-KR" altLang="en-US" dirty="0">
              <a:solidFill>
                <a:srgbClr val="0000FF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3D5339C-7316-6C4D-9177-6C9EF7B08E9A}"/>
              </a:ext>
            </a:extLst>
          </p:cNvPr>
          <p:cNvSpPr txBox="1"/>
          <p:nvPr/>
        </p:nvSpPr>
        <p:spPr>
          <a:xfrm>
            <a:off x="9119112" y="2264244"/>
            <a:ext cx="8994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>
                <a:solidFill>
                  <a:srgbClr val="0000FF"/>
                </a:solidFill>
              </a:rPr>
              <a:t>576</a:t>
            </a:r>
          </a:p>
          <a:p>
            <a:pPr algn="ctr"/>
            <a:r>
              <a:rPr kumimoji="1" lang="en-US" altLang="ko-Kore-KR" dirty="0">
                <a:solidFill>
                  <a:srgbClr val="0000FF"/>
                </a:solidFill>
              </a:rPr>
              <a:t>(patch)</a:t>
            </a:r>
            <a:endParaRPr kumimoji="1" lang="ko-Kore-KR" altLang="en-US" dirty="0">
              <a:solidFill>
                <a:srgbClr val="0000FF"/>
              </a:solidFill>
            </a:endParaRPr>
          </a:p>
        </p:txBody>
      </p:sp>
      <p:sp>
        <p:nvSpPr>
          <p:cNvPr id="3" name="위쪽/아래쪽 화살표[U] 2">
            <a:extLst>
              <a:ext uri="{FF2B5EF4-FFF2-40B4-BE49-F238E27FC236}">
                <a16:creationId xmlns:a16="http://schemas.microsoft.com/office/drawing/2014/main" id="{CAF8E8E0-3646-5446-AE4D-A33130F42E2E}"/>
              </a:ext>
            </a:extLst>
          </p:cNvPr>
          <p:cNvSpPr/>
          <p:nvPr/>
        </p:nvSpPr>
        <p:spPr>
          <a:xfrm>
            <a:off x="10688093" y="3605994"/>
            <a:ext cx="369869" cy="551416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2625697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Architecture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0666362" cy="455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Features at a given spatial location (</a:t>
            </a:r>
            <a:r>
              <a:rPr kumimoji="1" lang="en-US" altLang="ko-Kore-KR" sz="2000" b="1" dirty="0" err="1"/>
              <a:t>i</a:t>
            </a:r>
            <a:r>
              <a:rPr kumimoji="1" lang="en-US" altLang="ko-Kore-KR" sz="2000" b="1" dirty="0"/>
              <a:t>)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CNN : 1x1 convolution layers, large size kernel convolution layers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ViT : MLP blocks, self-attention layers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Mixer : channel-mixing MLPs</a:t>
            </a:r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r>
              <a:rPr kumimoji="1" lang="en-US" altLang="ko-Kore-KR" sz="1800" b="1" dirty="0"/>
              <a:t>Features between different spatial locations (ii)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CNN : Large size kernel convolution layers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ViT : self-attention layers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Mixer : token-mixing MLPs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2E18D8-201E-FC47-9824-C144774D49CC}"/>
              </a:ext>
            </a:extLst>
          </p:cNvPr>
          <p:cNvSpPr txBox="1"/>
          <p:nvPr/>
        </p:nvSpPr>
        <p:spPr>
          <a:xfrm>
            <a:off x="2858094" y="5882707"/>
            <a:ext cx="64758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2000" dirty="0">
                <a:solidFill>
                  <a:srgbClr val="0000FF"/>
                </a:solidFill>
              </a:rPr>
              <a:t>Mixer architecture is to clearly separate both features.</a:t>
            </a:r>
            <a:endParaRPr kumimoji="1" lang="ko-Kore-KR" altLang="en-US" sz="2000" dirty="0">
              <a:solidFill>
                <a:srgbClr val="0000FF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F6AEF0C-03C4-9C41-964A-0A2FF79BA45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89" t="2124" r="40923" b="61532"/>
          <a:stretch/>
        </p:blipFill>
        <p:spPr>
          <a:xfrm>
            <a:off x="8767126" y="4061541"/>
            <a:ext cx="2764221" cy="155553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D4C363C-3E73-A94F-9CE2-93CDDFD2299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711" t="2124" r="2001" b="61532"/>
          <a:stretch/>
        </p:blipFill>
        <p:spPr>
          <a:xfrm>
            <a:off x="8767127" y="1855075"/>
            <a:ext cx="2764221" cy="155553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526B947-EF80-1B4F-BAEB-5D08FD5FEB1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61" t="11637" r="80281" b="64052"/>
          <a:stretch/>
        </p:blipFill>
        <p:spPr>
          <a:xfrm>
            <a:off x="7893269" y="3205655"/>
            <a:ext cx="725213" cy="1040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5937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Experiments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0666362" cy="458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Pre-training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Resolution = 224, batch size = 4096, epochs = 300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b="0" i="0" dirty="0">
              <a:solidFill>
                <a:srgbClr val="333333"/>
              </a:solidFill>
              <a:effectLst/>
              <a:latin typeface="Noto Sans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 err="1">
                <a:solidFill>
                  <a:srgbClr val="333333"/>
                </a:solidFill>
                <a:latin typeface="Noto Sans" panose="020B0604020202020204" pitchFamily="34" charset="0"/>
              </a:rPr>
              <a:t>AdamW</a:t>
            </a:r>
            <a:r>
              <a:rPr kumimoji="1" lang="en-US" altLang="ko-Kore-KR" dirty="0">
                <a:solidFill>
                  <a:srgbClr val="333333"/>
                </a:solidFill>
                <a:latin typeface="Noto Sans" panose="020B0604020202020204" pitchFamily="34" charset="0"/>
              </a:rPr>
              <a:t>, </a:t>
            </a:r>
            <a:r>
              <a:rPr lang="en" altLang="ko-Kore-KR" b="0" i="0" dirty="0">
                <a:solidFill>
                  <a:srgbClr val="333333"/>
                </a:solidFill>
                <a:effectLst/>
                <a:latin typeface="Noto Sans" panose="020B0604020202020204" pitchFamily="34" charset="0"/>
              </a:rPr>
              <a:t>learning rate = 0.001, </a:t>
            </a:r>
            <a:r>
              <a:rPr lang="en" altLang="ko-Kore-KR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warmup of 10k steps and linear decay</a:t>
            </a:r>
            <a:endParaRPr kumimoji="1" lang="en-US" altLang="ko-Kore-KR" b="0" i="0" dirty="0">
              <a:solidFill>
                <a:srgbClr val="333333"/>
              </a:solidFill>
              <a:effectLst/>
              <a:latin typeface="Noto Sans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>
              <a:solidFill>
                <a:srgbClr val="333333"/>
              </a:solidFill>
              <a:latin typeface="Noto Sans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>
                <a:solidFill>
                  <a:srgbClr val="333333"/>
                </a:solidFill>
                <a:latin typeface="Noto Sans" panose="020B0604020202020204" pitchFamily="34" charset="0"/>
              </a:rPr>
              <a:t>Dataset = JFT-300M or ImageNet-21k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>
              <a:solidFill>
                <a:srgbClr val="333333"/>
              </a:solidFill>
              <a:latin typeface="Noto Sans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>
              <a:solidFill>
                <a:srgbClr val="333333"/>
              </a:solidFill>
              <a:latin typeface="Noto Sans" panose="020B0604020202020204" pitchFamily="34" charset="0"/>
            </a:endParaRPr>
          </a:p>
          <a:p>
            <a:r>
              <a:rPr kumimoji="1" lang="en-US" altLang="ko-Kore-KR" sz="2000" b="1" dirty="0"/>
              <a:t>Fine-tuning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Resolution = 224, Batch size = 512, steps = </a:t>
            </a:r>
            <a:r>
              <a:rPr kumimoji="1" lang="en-US" altLang="ko-KR" dirty="0"/>
              <a:t>7k</a:t>
            </a: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b="0" i="0" dirty="0">
              <a:solidFill>
                <a:srgbClr val="333333"/>
              </a:solidFill>
              <a:effectLst/>
              <a:latin typeface="Noto Sans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b="0" i="0" dirty="0">
                <a:solidFill>
                  <a:srgbClr val="333333"/>
                </a:solidFill>
                <a:effectLst/>
                <a:latin typeface="Noto Sans" panose="020B0604020202020204" pitchFamily="34" charset="0"/>
              </a:rPr>
              <a:t>SGD, learning rate = 0.001, </a:t>
            </a:r>
            <a:r>
              <a:rPr lang="en" altLang="ko-Kore-KR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cosine learning rate schedule with a linear warmup</a:t>
            </a:r>
            <a:endParaRPr kumimoji="1" lang="en-US" altLang="ko-Kore-KR" b="0" i="0" dirty="0">
              <a:solidFill>
                <a:srgbClr val="333333"/>
              </a:solidFill>
              <a:effectLst/>
              <a:latin typeface="Noto Sans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>
              <a:solidFill>
                <a:srgbClr val="333333"/>
              </a:solidFill>
              <a:latin typeface="Noto Sans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>
                <a:solidFill>
                  <a:srgbClr val="333333"/>
                </a:solidFill>
                <a:latin typeface="Noto Sans" panose="020B0604020202020204" pitchFamily="34" charset="0"/>
              </a:rPr>
              <a:t>Dataset = ImageNet</a:t>
            </a:r>
            <a:endParaRPr kumimoji="1" lang="en-US" altLang="ko-Kore-KR" dirty="0"/>
          </a:p>
        </p:txBody>
      </p:sp>
    </p:spTree>
    <p:extLst>
      <p:ext uri="{BB962C8B-B14F-4D97-AF65-F5344CB8AC3E}">
        <p14:creationId xmlns:p14="http://schemas.microsoft.com/office/powerpoint/2010/main" val="287905001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Experiments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0666362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Main Result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>
                <a:solidFill>
                  <a:srgbClr val="333333"/>
                </a:solidFill>
                <a:latin typeface="Noto Sans" panose="020B0604020202020204" pitchFamily="34" charset="0"/>
              </a:rPr>
              <a:t>Specifications of the Mixer architectures.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>
              <a:solidFill>
                <a:srgbClr val="333333"/>
              </a:solidFill>
              <a:latin typeface="Noto Sans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>
                <a:solidFill>
                  <a:srgbClr val="333333"/>
                </a:solidFill>
                <a:latin typeface="Noto Sans" panose="020B0604020202020204" pitchFamily="34" charset="0"/>
              </a:rPr>
              <a:t>L/16 is the best model.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EC1DF23-0CD4-F447-8E2B-24EA311272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4759" y="3098737"/>
            <a:ext cx="9042481" cy="3340319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A0C23BC3-1F62-6043-9D71-AEE9D477A84A}"/>
              </a:ext>
            </a:extLst>
          </p:cNvPr>
          <p:cNvSpPr/>
          <p:nvPr/>
        </p:nvSpPr>
        <p:spPr>
          <a:xfrm>
            <a:off x="8445357" y="4212404"/>
            <a:ext cx="719191" cy="2226652"/>
          </a:xfrm>
          <a:prstGeom prst="rect">
            <a:avLst/>
          </a:prstGeom>
          <a:noFill/>
          <a:ln w="190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8111037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Experiments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066636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Main Result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>
                <a:solidFill>
                  <a:srgbClr val="333333"/>
                </a:solidFill>
                <a:latin typeface="Noto Sans" panose="020B0604020202020204" pitchFamily="34" charset="0"/>
              </a:rPr>
              <a:t>Pink = Mixers, Yellow = CNN-based models, Blue = Attention-based models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>
              <a:solidFill>
                <a:srgbClr val="333333"/>
              </a:solidFill>
              <a:latin typeface="Noto Sans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>
                <a:solidFill>
                  <a:srgbClr val="333333"/>
                </a:solidFill>
                <a:latin typeface="Noto Sans" panose="020B0604020202020204" pitchFamily="34" charset="0"/>
              </a:rPr>
              <a:t>Big size of upstream dataset improve performance.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>
              <a:solidFill>
                <a:srgbClr val="333333"/>
              </a:solidFill>
              <a:latin typeface="Noto Sans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>
                <a:solidFill>
                  <a:srgbClr val="333333"/>
                </a:solidFill>
                <a:latin typeface="Noto Sans" panose="020B0604020202020204" pitchFamily="34" charset="0"/>
              </a:rPr>
              <a:t>It's not the best, but it's fast and accurate.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0A74D56-7B9E-5B4C-ABC9-B8D95209797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051"/>
          <a:stretch/>
        </p:blipFill>
        <p:spPr>
          <a:xfrm>
            <a:off x="2897141" y="3429000"/>
            <a:ext cx="6397718" cy="3010056"/>
          </a:xfrm>
          <a:prstGeom prst="rect">
            <a:avLst/>
          </a:prstGeom>
        </p:spPr>
      </p:pic>
      <p:sp>
        <p:nvSpPr>
          <p:cNvPr id="6" name="오른쪽 화살표[R] 5">
            <a:extLst>
              <a:ext uri="{FF2B5EF4-FFF2-40B4-BE49-F238E27FC236}">
                <a16:creationId xmlns:a16="http://schemas.microsoft.com/office/drawing/2014/main" id="{573D207D-27DE-0E4F-8AB4-F4BC35043201}"/>
              </a:ext>
            </a:extLst>
          </p:cNvPr>
          <p:cNvSpPr/>
          <p:nvPr/>
        </p:nvSpPr>
        <p:spPr>
          <a:xfrm>
            <a:off x="3198345" y="4288321"/>
            <a:ext cx="353623" cy="191212"/>
          </a:xfrm>
          <a:prstGeom prst="rightArrow">
            <a:avLst/>
          </a:prstGeom>
          <a:noFill/>
          <a:ln w="190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오른쪽 화살표[R] 7">
            <a:extLst>
              <a:ext uri="{FF2B5EF4-FFF2-40B4-BE49-F238E27FC236}">
                <a16:creationId xmlns:a16="http://schemas.microsoft.com/office/drawing/2014/main" id="{FE337C06-A3E4-7640-B3FE-138A4D893593}"/>
              </a:ext>
            </a:extLst>
          </p:cNvPr>
          <p:cNvSpPr/>
          <p:nvPr/>
        </p:nvSpPr>
        <p:spPr>
          <a:xfrm>
            <a:off x="3198345" y="5221850"/>
            <a:ext cx="353623" cy="191212"/>
          </a:xfrm>
          <a:prstGeom prst="rightArrow">
            <a:avLst/>
          </a:prstGeom>
          <a:noFill/>
          <a:ln w="190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4762815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Experiments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0666362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Invariance to input permutations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Study difference between inductive biases of Mixer and CNN architectures.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We train Mixer and </a:t>
            </a:r>
            <a:r>
              <a:rPr kumimoji="1" lang="en-US" altLang="ko-Kore-KR" dirty="0" err="1"/>
              <a:t>ResNet</a:t>
            </a:r>
            <a:r>
              <a:rPr kumimoji="1" lang="en-US" altLang="ko-Kore-KR" dirty="0"/>
              <a:t> on JFT-300M(pre-training) and ImageNet(5 shots).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Dataset : original, patch shuffling + pixel shuffling within each patch, pixel shuffling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Mixer is invariant to </a:t>
            </a:r>
            <a:r>
              <a:rPr kumimoji="1" lang="en-US" altLang="ko-KR" dirty="0" err="1"/>
              <a:t>patch+pixel</a:t>
            </a:r>
            <a:r>
              <a:rPr kumimoji="1" lang="en-US" altLang="ko-KR" dirty="0"/>
              <a:t> shuffling.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ResNet’s</a:t>
            </a:r>
            <a:r>
              <a:rPr kumimoji="1" lang="en-US" altLang="ko-KR" dirty="0"/>
              <a:t> strong inductive bias relies on order of pixels.</a:t>
            </a:r>
            <a:endParaRPr kumimoji="1" lang="en-US" altLang="ko-Kore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AF28B24-F8E4-AE48-B223-5F471E2B63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1640" y="4054303"/>
            <a:ext cx="5688720" cy="2384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19901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Conclusions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7" y="1204139"/>
            <a:ext cx="10666362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Discussion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We describe a very simple architecture for vision.</a:t>
            </a: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We believe these results open many questions.</a:t>
            </a: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We hope that our results spark further research, beyond the convolution and self-attention.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</p:txBody>
      </p:sp>
    </p:spTree>
    <p:extLst>
      <p:ext uri="{BB962C8B-B14F-4D97-AF65-F5344CB8AC3E}">
        <p14:creationId xmlns:p14="http://schemas.microsoft.com/office/powerpoint/2010/main" val="361707330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A3D393C-E9F4-ED48-837E-1D89258CD32F}"/>
              </a:ext>
            </a:extLst>
          </p:cNvPr>
          <p:cNvSpPr/>
          <p:nvPr/>
        </p:nvSpPr>
        <p:spPr>
          <a:xfrm>
            <a:off x="0" y="2047036"/>
            <a:ext cx="12192000" cy="2577517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Segment Anything</a:t>
            </a:r>
            <a:endParaRPr lang="pt-BR" altLang="ko-KR" sz="28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09EF65-CA17-0C4D-959C-0EBAD365439F}"/>
              </a:ext>
            </a:extLst>
          </p:cNvPr>
          <p:cNvSpPr txBox="1"/>
          <p:nvPr/>
        </p:nvSpPr>
        <p:spPr>
          <a:xfrm>
            <a:off x="0" y="4101333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" altLang="ko-Kore-KR" sz="140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KIRILLOV, Alexander, et al.</a:t>
            </a:r>
          </a:p>
          <a:p>
            <a:pPr algn="r"/>
            <a:r>
              <a:rPr lang="en" altLang="ko-Kore-KR" sz="1400" i="0" dirty="0" err="1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arXiv</a:t>
            </a:r>
            <a:r>
              <a:rPr lang="en" altLang="ko-Kore-KR" sz="140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preprint arXiv:2304.02643, 2023.</a:t>
            </a:r>
          </a:p>
        </p:txBody>
      </p:sp>
    </p:spTree>
    <p:extLst>
      <p:ext uri="{BB962C8B-B14F-4D97-AF65-F5344CB8AC3E}">
        <p14:creationId xmlns:p14="http://schemas.microsoft.com/office/powerpoint/2010/main" val="402637321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Abstract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Intention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There are revolutionizing NLP with zero-shot and few-shot generalization. (GPT models)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But CV are not.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Design “foundation model” that can transfer zero-shot to new image distributions and tasks.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Release the Segment Anything Model(SAM) and foster research into foundation models for CV.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Build largest segmentation dataset of 1B masks and 11M images for train this model.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</p:txBody>
      </p:sp>
    </p:spTree>
    <p:extLst>
      <p:ext uri="{BB962C8B-B14F-4D97-AF65-F5344CB8AC3E}">
        <p14:creationId xmlns:p14="http://schemas.microsoft.com/office/powerpoint/2010/main" val="21329653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Abstract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8682218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Intention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Scale is a primary ingredient in attaining excellent result.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While the laws for scaling NLP Transformer models have been studied,</a:t>
            </a:r>
          </a:p>
          <a:p>
            <a:r>
              <a:rPr kumimoji="1" lang="ko-KR" altLang="en-US" dirty="0"/>
              <a:t>    </a:t>
            </a:r>
            <a:r>
              <a:rPr kumimoji="1" lang="en-US" altLang="ko-KR" dirty="0"/>
              <a:t>it is unknown how to scaling Vision Transformer</a:t>
            </a:r>
            <a:r>
              <a:rPr kumimoji="1" lang="ko-KR" altLang="en-US" dirty="0"/>
              <a:t> </a:t>
            </a:r>
            <a:r>
              <a:rPr kumimoji="1" lang="en-US" altLang="ko-KR" dirty="0"/>
              <a:t>(as ViT).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Refine the architecture and training</a:t>
            </a:r>
            <a:r>
              <a:rPr lang="ko-KR" altLang="en-US" dirty="0"/>
              <a:t> </a:t>
            </a:r>
            <a:r>
              <a:rPr lang="en-US" altLang="ko-KR" dirty="0"/>
              <a:t>method</a:t>
            </a:r>
            <a:r>
              <a:rPr lang="en" altLang="ko-Kore-KR" dirty="0"/>
              <a:t> of </a:t>
            </a:r>
            <a:r>
              <a:rPr lang="en" altLang="ko-Kore-KR" dirty="0" err="1"/>
              <a:t>ViT</a:t>
            </a:r>
            <a:r>
              <a:rPr lang="en" altLang="ko-Kore-KR" dirty="0"/>
              <a:t> with scaling</a:t>
            </a:r>
            <a:r>
              <a:rPr kumimoji="1" lang="en-US" altLang="ko-Kore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Take SOTA on ImageNet at 2022.</a:t>
            </a:r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r>
              <a:rPr kumimoji="1" lang="en-US" altLang="ko-Kore-KR" dirty="0"/>
              <a:t>[Scaling]</a:t>
            </a:r>
          </a:p>
          <a:p>
            <a:r>
              <a:rPr kumimoji="1" lang="en-US" altLang="ko-Kore-KR" dirty="0"/>
              <a:t>Scaling is increasing the size of the model. For example there are stacking layers, dimension expansion and longer sequence IO.</a:t>
            </a:r>
          </a:p>
          <a:p>
            <a:endParaRPr kumimoji="1" lang="en-US" altLang="ko-Kore-KR" dirty="0"/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32506756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Introduction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6" y="1204139"/>
            <a:ext cx="11100813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Existing Problems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NLP’s capability is often implemented with prompt engineering.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But, CV has a wide range of problems. Abundant training data does not exist.</a:t>
            </a:r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r>
              <a:rPr kumimoji="1" lang="en-US" altLang="ko-Kore-KR" sz="2000" b="1" dirty="0"/>
              <a:t>Key Ideas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We seek to develop a </a:t>
            </a:r>
            <a:r>
              <a:rPr kumimoji="1" lang="en-US" altLang="ko-Kore-KR" dirty="0" err="1"/>
              <a:t>promptable</a:t>
            </a:r>
            <a:r>
              <a:rPr kumimoji="1" lang="en-US" altLang="ko-Kore-KR" dirty="0"/>
              <a:t> model and pre-train it on a broad dataset.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Define three main components. Task, model, and 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Task that is general enough. Model that supports flexible prompting. Data that is Large-scale source.</a:t>
            </a:r>
          </a:p>
        </p:txBody>
      </p:sp>
    </p:spTree>
    <p:extLst>
      <p:ext uri="{BB962C8B-B14F-4D97-AF65-F5344CB8AC3E}">
        <p14:creationId xmlns:p14="http://schemas.microsoft.com/office/powerpoint/2010/main" val="225376642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Segment Anything Task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6" y="1204139"/>
            <a:ext cx="11460408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Task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Translating the idea of a prompt from NLP to segmentation.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Task is to return a valid segmentation mask given any prompt.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”Valid” means that even when a prompt is ambiguous, output should be a reasonable at least one.</a:t>
            </a:r>
          </a:p>
          <a:p>
            <a:r>
              <a:rPr kumimoji="1" lang="en-US" altLang="ko-Kore-KR" dirty="0"/>
              <a:t>    (similar to expecting a LLMs to output a coherent response to an ambiguous prompt.)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This task leads to a natural pre-training algorithm and a general method to downstream.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55C29A5-0C1D-9548-A665-A15FAD00536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09"/>
          <a:stretch/>
        </p:blipFill>
        <p:spPr>
          <a:xfrm>
            <a:off x="2377270" y="4274348"/>
            <a:ext cx="1231900" cy="216470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58AC996-5405-6840-BB6A-0DB073A9B40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109" b="33599"/>
          <a:stretch/>
        </p:blipFill>
        <p:spPr>
          <a:xfrm>
            <a:off x="3733443" y="4274348"/>
            <a:ext cx="1231900" cy="216470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D51A3F7-A178-3E4B-963C-30DDC617CF5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076" b="632"/>
          <a:stretch/>
        </p:blipFill>
        <p:spPr>
          <a:xfrm>
            <a:off x="5089616" y="4274348"/>
            <a:ext cx="1231900" cy="21647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4653F2F-062D-1D49-A7E4-241E64EBA559}"/>
              </a:ext>
            </a:extLst>
          </p:cNvPr>
          <p:cNvSpPr txBox="1"/>
          <p:nvPr/>
        </p:nvSpPr>
        <p:spPr>
          <a:xfrm>
            <a:off x="6445789" y="5608059"/>
            <a:ext cx="33849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600" dirty="0"/>
              <a:t>Green point = ambiguous prompt</a:t>
            </a:r>
          </a:p>
          <a:p>
            <a:endParaRPr kumimoji="1" lang="en-US" altLang="ko-Kore-KR" sz="1600" dirty="0"/>
          </a:p>
          <a:p>
            <a:r>
              <a:rPr kumimoji="1" lang="en-US" altLang="ko-Kore-KR" sz="1600" dirty="0"/>
              <a:t>3 segmentation = output</a:t>
            </a:r>
            <a:endParaRPr kumimoji="1" lang="ko-Kore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1502030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Segment Anything Task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6" y="1204139"/>
            <a:ext cx="11460408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Pre-training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Give a sequence of prompt (ex, points, boxes, masks) for each samples.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Compare the model’s mask predictions against the ground truth.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We adapt this method from interactive segmentation.</a:t>
            </a:r>
          </a:p>
          <a:p>
            <a:r>
              <a:rPr kumimoji="1" lang="en-US" altLang="ko-Kore-KR" dirty="0"/>
              <a:t>   (Interactive segmentation : segmentation model that uses user clicks to train CNNs</a:t>
            </a:r>
            <a:r>
              <a:rPr kumimoji="1" lang="en-US" altLang="ko-KR" dirty="0"/>
              <a:t>)</a:t>
            </a: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BC79441-65FA-024E-980D-3255643330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6854" y="3960422"/>
            <a:ext cx="5598292" cy="2478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29977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Segment Anything Task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6" y="1204139"/>
            <a:ext cx="1146040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Discussion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Prompting and composition are powerful tools that enable a model to be used in extensible ways.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We anticipate that composable system design will enable a wider variety of downstream tasks.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</p:txBody>
      </p:sp>
    </p:spTree>
    <p:extLst>
      <p:ext uri="{BB962C8B-B14F-4D97-AF65-F5344CB8AC3E}">
        <p14:creationId xmlns:p14="http://schemas.microsoft.com/office/powerpoint/2010/main" val="191652723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Segment Anything Model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6" y="1204139"/>
            <a:ext cx="11460408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Overview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Architecture : image encoder + flexible prompt encoder + fast mask decoder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33438DC-0EF4-C649-9762-83318F5FDD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533" y="2626747"/>
            <a:ext cx="11754934" cy="3442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18153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Segment Anything Model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6" y="1204139"/>
            <a:ext cx="11460408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Image encoder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MAE(Masked Autoencoder) </a:t>
            </a:r>
            <a:r>
              <a:rPr kumimoji="1" lang="en-US" altLang="ko-Kore-KR" dirty="0"/>
              <a:t>pre-trained ViT-H/16</a:t>
            </a:r>
            <a:endParaRPr kumimoji="1" lang="en-US" altLang="ko-KR" dirty="0"/>
          </a:p>
          <a:p>
            <a:r>
              <a:rPr kumimoji="1" lang="ko-KR" altLang="en-US" dirty="0"/>
              <a:t>   </a:t>
            </a:r>
            <a:r>
              <a:rPr kumimoji="1" lang="en-US" altLang="ko-KR" dirty="0"/>
              <a:t>(high scalability and access to strong pre-training)</a:t>
            </a: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Input image : (1024 * 1024) size * (</a:t>
            </a:r>
            <a:r>
              <a:rPr kumimoji="1" lang="en-US" altLang="ko-KR" dirty="0"/>
              <a:t>16</a:t>
            </a:r>
            <a:r>
              <a:rPr kumimoji="1" lang="ko-KR" altLang="en-US" dirty="0"/>
              <a:t> * </a:t>
            </a:r>
            <a:r>
              <a:rPr kumimoji="1" lang="en-US" altLang="ko-KR" dirty="0"/>
              <a:t>16</a:t>
            </a:r>
            <a:r>
              <a:rPr kumimoji="1" lang="en-US" altLang="ko-Kore-KR" dirty="0"/>
              <a:t> * 3) channels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Patch size = 16</a:t>
            </a:r>
            <a:r>
              <a:rPr kumimoji="1" lang="ko-KR" altLang="en-US" dirty="0"/>
              <a:t> </a:t>
            </a:r>
            <a:r>
              <a:rPr kumimoji="1" lang="en-US" altLang="ko-KR" dirty="0"/>
              <a:t>and</a:t>
            </a:r>
            <a:r>
              <a:rPr kumimoji="1" lang="en-US" altLang="ko-Kore-KR" dirty="0"/>
              <a:t> (</a:t>
            </a:r>
            <a:r>
              <a:rPr kumimoji="1" lang="en-US" altLang="ko-KR" dirty="0"/>
              <a:t>1x1</a:t>
            </a:r>
            <a:r>
              <a:rPr kumimoji="1" lang="en-US" altLang="ko-Kore-KR" dirty="0"/>
              <a:t> Conv) (3x3 Conv) (Norm) to channels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Output image embedding : (64 * 64) patches * 256 dimensions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F5806E1-F8CC-4D41-8281-D31A0A549E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1513" y="4541178"/>
            <a:ext cx="5511513" cy="1897878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16E2E17A-6FF7-5246-9009-409B3B9B2A7C}"/>
              </a:ext>
            </a:extLst>
          </p:cNvPr>
          <p:cNvSpPr/>
          <p:nvPr/>
        </p:nvSpPr>
        <p:spPr>
          <a:xfrm>
            <a:off x="3494607" y="4693394"/>
            <a:ext cx="867269" cy="505330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9AC6142-801F-2D49-AAA8-C6838DD2FE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8183" y="1839073"/>
            <a:ext cx="3856751" cy="217812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100D73A0-7CC5-5D42-A4ED-DED46E125632}"/>
              </a:ext>
            </a:extLst>
          </p:cNvPr>
          <p:cNvSpPr/>
          <p:nvPr/>
        </p:nvSpPr>
        <p:spPr>
          <a:xfrm>
            <a:off x="8825183" y="2054831"/>
            <a:ext cx="986637" cy="1684961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BDCA013-CB6D-384E-B077-24C6E812F1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9409" y="4317980"/>
            <a:ext cx="1397299" cy="1256158"/>
          </a:xfrm>
          <a:prstGeom prst="rect">
            <a:avLst/>
          </a:prstGeom>
          <a:ln w="19050">
            <a:solidFill>
              <a:srgbClr val="0000FF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6F56B72-D4FB-0E43-BFF4-D60DF9F60A2E}"/>
              </a:ext>
            </a:extLst>
          </p:cNvPr>
          <p:cNvSpPr txBox="1"/>
          <p:nvPr/>
        </p:nvSpPr>
        <p:spPr>
          <a:xfrm>
            <a:off x="1376315" y="5574138"/>
            <a:ext cx="118654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100" b="1" dirty="0"/>
              <a:t>image encoder</a:t>
            </a:r>
            <a:endParaRPr kumimoji="1" lang="ko-Kore-KR" altLang="en-US" sz="1100" b="1" dirty="0"/>
          </a:p>
        </p:txBody>
      </p:sp>
      <p:sp>
        <p:nvSpPr>
          <p:cNvPr id="11" name="오른쪽 화살표[R] 10">
            <a:extLst>
              <a:ext uri="{FF2B5EF4-FFF2-40B4-BE49-F238E27FC236}">
                <a16:creationId xmlns:a16="http://schemas.microsoft.com/office/drawing/2014/main" id="{03C7D007-7763-AF49-8CDC-BED2C5053606}"/>
              </a:ext>
            </a:extLst>
          </p:cNvPr>
          <p:cNvSpPr/>
          <p:nvPr/>
        </p:nvSpPr>
        <p:spPr>
          <a:xfrm>
            <a:off x="3011270" y="4838180"/>
            <a:ext cx="339540" cy="21575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9496446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Segment Anything Model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6" y="1204139"/>
            <a:ext cx="11460408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Prompt encoder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Two sets of prompts : Sparse(points, boxes, text) and Dense(masks)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Points and boxes -&gt; positional encoding</a:t>
            </a:r>
            <a:r>
              <a:rPr kumimoji="1" lang="ko-KR" altLang="en-US" dirty="0"/>
              <a:t> </a:t>
            </a:r>
            <a:r>
              <a:rPr kumimoji="1" lang="en-US" altLang="ko-KR" dirty="0"/>
              <a:t>of </a:t>
            </a:r>
            <a:r>
              <a:rPr kumimoji="1" lang="en-US" altLang="ko-Kore-KR" dirty="0"/>
              <a:t>locations summed with learned embeddings(=is foreground)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Free-from text -&gt; an off-the-shelf text encoder from CLIP(Contrastive Language-Image Pretraining)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Masks -&gt; make embedding </a:t>
            </a:r>
            <a:r>
              <a:rPr lang="en" altLang="ko-Kore-KR" dirty="0"/>
              <a:t>and image embedding are added element-wise</a:t>
            </a:r>
            <a:endParaRPr kumimoji="1" lang="en-US" altLang="ko-Kore-KR" dirty="0"/>
          </a:p>
          <a:p>
            <a:r>
              <a:rPr kumimoji="1" lang="en-US" altLang="ko-Kore-KR" dirty="0"/>
              <a:t>                (</a:t>
            </a:r>
            <a:r>
              <a:rPr lang="en" altLang="ko-Kore-KR" dirty="0"/>
              <a:t>downscale mask embedding to 16× lower resolution and 1x1 Conv)</a:t>
            </a:r>
            <a:endParaRPr kumimoji="1" lang="en-US" altLang="ko-Kore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CB2B168-450F-0A41-B2DA-C861C44947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2992" y="4541178"/>
            <a:ext cx="5511513" cy="1897878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EF1151E8-2448-5748-8A03-1455D20F299A}"/>
              </a:ext>
            </a:extLst>
          </p:cNvPr>
          <p:cNvSpPr/>
          <p:nvPr/>
        </p:nvSpPr>
        <p:spPr>
          <a:xfrm>
            <a:off x="3486086" y="6000108"/>
            <a:ext cx="867269" cy="297950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773A35D-AF2D-8C44-A4FF-2269F3772E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223" y="5832356"/>
            <a:ext cx="1847017" cy="633453"/>
          </a:xfrm>
          <a:prstGeom prst="rect">
            <a:avLst/>
          </a:prstGeom>
          <a:ln w="19050">
            <a:solidFill>
              <a:srgbClr val="0000FF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3E6A6F5-B1E1-C845-B8E2-3B1F0BD7CA53}"/>
              </a:ext>
            </a:extLst>
          </p:cNvPr>
          <p:cNvSpPr txBox="1"/>
          <p:nvPr/>
        </p:nvSpPr>
        <p:spPr>
          <a:xfrm>
            <a:off x="831785" y="5570746"/>
            <a:ext cx="12811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100" b="1" dirty="0"/>
              <a:t>prompt encoder</a:t>
            </a:r>
            <a:endParaRPr kumimoji="1" lang="ko-Kore-KR" altLang="en-US" sz="1100" b="1" dirty="0"/>
          </a:p>
        </p:txBody>
      </p:sp>
      <p:sp>
        <p:nvSpPr>
          <p:cNvPr id="10" name="오른쪽 화살표[R] 9">
            <a:extLst>
              <a:ext uri="{FF2B5EF4-FFF2-40B4-BE49-F238E27FC236}">
                <a16:creationId xmlns:a16="http://schemas.microsoft.com/office/drawing/2014/main" id="{0522770D-7655-5541-804C-FAAE6A5B5BAD}"/>
              </a:ext>
            </a:extLst>
          </p:cNvPr>
          <p:cNvSpPr/>
          <p:nvPr/>
        </p:nvSpPr>
        <p:spPr>
          <a:xfrm>
            <a:off x="3011270" y="6041203"/>
            <a:ext cx="339540" cy="21575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6062989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Segment Anything Model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6" y="1204139"/>
            <a:ext cx="11460408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Mask decoder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Efficiently maps the image embedding and prompt embeddings to an output mask.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0)</a:t>
            </a:r>
            <a:r>
              <a:rPr kumimoji="1" lang="ko-KR" altLang="en-US" dirty="0"/>
              <a:t> </a:t>
            </a:r>
            <a:r>
              <a:rPr kumimoji="1" lang="en-US" altLang="ko-KR" dirty="0"/>
              <a:t>output token embedding(=class token) + prompt embeddings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1) self-attention on the tokens.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2) cross-attention from tokens(=Q) to the image embedding(=K, V)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3) a point-wise MLP updates each token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4) cross-attention from the image embedding(=Q) to tokens(=K, V)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B006852-2B43-4240-8F2F-3D605E81E9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2992" y="4541178"/>
            <a:ext cx="5511513" cy="1897878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195CE64B-F80C-BD43-AC15-399DEE33E57C}"/>
              </a:ext>
            </a:extLst>
          </p:cNvPr>
          <p:cNvSpPr/>
          <p:nvPr/>
        </p:nvSpPr>
        <p:spPr>
          <a:xfrm>
            <a:off x="3486086" y="5659164"/>
            <a:ext cx="867269" cy="646201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AA6E9F-0C54-2741-B631-5FF25B41DD13}"/>
              </a:ext>
            </a:extLst>
          </p:cNvPr>
          <p:cNvSpPr txBox="1"/>
          <p:nvPr/>
        </p:nvSpPr>
        <p:spPr>
          <a:xfrm>
            <a:off x="3214153" y="6090403"/>
            <a:ext cx="3835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>
                <a:solidFill>
                  <a:srgbClr val="0000FF"/>
                </a:solidFill>
              </a:rPr>
              <a:t>0)</a:t>
            </a:r>
            <a:endParaRPr kumimoji="1" lang="ko-Kore-KR" altLang="en-US" sz="1200" dirty="0">
              <a:solidFill>
                <a:srgbClr val="0000FF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5795EA-6775-624A-8472-95F7C8469134}"/>
              </a:ext>
            </a:extLst>
          </p:cNvPr>
          <p:cNvSpPr txBox="1"/>
          <p:nvPr/>
        </p:nvSpPr>
        <p:spPr>
          <a:xfrm>
            <a:off x="4581631" y="6028366"/>
            <a:ext cx="3835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>
                <a:solidFill>
                  <a:srgbClr val="0000FF"/>
                </a:solidFill>
              </a:rPr>
              <a:t>1)</a:t>
            </a:r>
            <a:endParaRPr kumimoji="1" lang="ko-Kore-KR" altLang="en-US" sz="1200" dirty="0">
              <a:solidFill>
                <a:srgbClr val="0000FF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5B498F-09ED-8B43-AB70-1D6C4F0D4391}"/>
              </a:ext>
            </a:extLst>
          </p:cNvPr>
          <p:cNvSpPr txBox="1"/>
          <p:nvPr/>
        </p:nvSpPr>
        <p:spPr>
          <a:xfrm>
            <a:off x="4581631" y="5653861"/>
            <a:ext cx="3835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>
                <a:solidFill>
                  <a:srgbClr val="0000FF"/>
                </a:solidFill>
              </a:rPr>
              <a:t>2)</a:t>
            </a:r>
            <a:endParaRPr kumimoji="1" lang="ko-Kore-KR" altLang="en-US" sz="1200" dirty="0">
              <a:solidFill>
                <a:srgbClr val="0000FF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478D95-9F8F-A540-A4ED-C7F48F0D31D8}"/>
              </a:ext>
            </a:extLst>
          </p:cNvPr>
          <p:cNvSpPr txBox="1"/>
          <p:nvPr/>
        </p:nvSpPr>
        <p:spPr>
          <a:xfrm>
            <a:off x="4581631" y="5307428"/>
            <a:ext cx="3835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>
                <a:solidFill>
                  <a:srgbClr val="0000FF"/>
                </a:solidFill>
              </a:rPr>
              <a:t>3)</a:t>
            </a:r>
            <a:endParaRPr kumimoji="1" lang="ko-Kore-KR" altLang="en-US" sz="1200" dirty="0">
              <a:solidFill>
                <a:srgbClr val="0000FF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AFC1053-02D1-E24D-8C20-668CE5B37DDE}"/>
              </a:ext>
            </a:extLst>
          </p:cNvPr>
          <p:cNvSpPr txBox="1"/>
          <p:nvPr/>
        </p:nvSpPr>
        <p:spPr>
          <a:xfrm>
            <a:off x="4581631" y="4959020"/>
            <a:ext cx="3835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>
                <a:solidFill>
                  <a:srgbClr val="0000FF"/>
                </a:solidFill>
              </a:rPr>
              <a:t>4)</a:t>
            </a:r>
            <a:endParaRPr kumimoji="1" lang="ko-Kore-KR" altLang="en-US" sz="1200" dirty="0">
              <a:solidFill>
                <a:srgbClr val="0000FF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9B296AB-ED90-B140-B7DC-16D726D32B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9450" y="3119776"/>
            <a:ext cx="3045484" cy="97746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46A12FE-2564-0440-A12D-FA5391A1C860}"/>
              </a:ext>
            </a:extLst>
          </p:cNvPr>
          <p:cNvSpPr txBox="1"/>
          <p:nvPr/>
        </p:nvSpPr>
        <p:spPr>
          <a:xfrm>
            <a:off x="8616984" y="2811999"/>
            <a:ext cx="16409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b="1" dirty="0"/>
              <a:t>[point-wise MLP]</a:t>
            </a:r>
            <a:endParaRPr kumimoji="1" lang="ko-Kore-KR" altLang="en-US" sz="1400" b="1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687A99E0-522F-BC43-AE4D-514330368A9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81"/>
          <a:stretch/>
        </p:blipFill>
        <p:spPr>
          <a:xfrm>
            <a:off x="10438640" y="4363675"/>
            <a:ext cx="1316294" cy="221767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EBA8A130-3A69-104A-B673-7A8C12057D7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74"/>
          <a:stretch/>
        </p:blipFill>
        <p:spPr>
          <a:xfrm>
            <a:off x="10602930" y="4119827"/>
            <a:ext cx="1152004" cy="21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92241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Segment Anything Model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6" y="1204139"/>
            <a:ext cx="1146040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Mask decoder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5) Two transposed convolutional layers. (upscale the image embedding size by </a:t>
            </a:r>
            <a:r>
              <a:rPr kumimoji="1" lang="en-US" altLang="ko-Kore-KR" dirty="0">
                <a:solidFill>
                  <a:srgbClr val="0000FF"/>
                </a:solidFill>
              </a:rPr>
              <a:t>4x</a:t>
            </a:r>
            <a:r>
              <a:rPr kumimoji="1" lang="en-US" altLang="ko-Kore-KR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6-1) cross-attention from tokens(=Q) to the image embedding(=K, V)</a:t>
            </a:r>
          </a:p>
          <a:p>
            <a:r>
              <a:rPr kumimoji="1" lang="en-US" altLang="ko-Kore-KR" dirty="0"/>
              <a:t>          This Q is last token embedding after 7 layers(=1 of full decoder + self attn + cross attn + MLP)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6-2) Pass the output to a small 3-layer MLP. (for matching size by </a:t>
            </a:r>
            <a:r>
              <a:rPr kumimoji="1" lang="en-US" altLang="ko-Kore-KR" dirty="0">
                <a:solidFill>
                  <a:srgbClr val="0000FF"/>
                </a:solidFill>
              </a:rPr>
              <a:t>4x</a:t>
            </a:r>
            <a:r>
              <a:rPr kumimoji="1" lang="en-US" altLang="ko-Kore-KR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7) Predict a mask with dot product</a:t>
            </a:r>
            <a:r>
              <a:rPr kumimoji="1" lang="en-US" altLang="ko-KR" dirty="0"/>
              <a:t>(=@)</a:t>
            </a:r>
            <a:r>
              <a:rPr kumimoji="1" lang="en-US" altLang="ko-Kore-KR" dirty="0"/>
              <a:t> between 5 and 6.</a:t>
            </a:r>
          </a:p>
          <a:p>
            <a:r>
              <a:rPr kumimoji="1" lang="en-US" altLang="ko-Kore-KR" dirty="0"/>
              <a:t>       (5 : upscaled image embedding, 6 : MLP’s outputs)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B006852-2B43-4240-8F2F-3D605E81E9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2992" y="4541178"/>
            <a:ext cx="5511513" cy="189787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ACDDB9F-9A90-614A-83D3-B03417389463}"/>
              </a:ext>
            </a:extLst>
          </p:cNvPr>
          <p:cNvSpPr txBox="1"/>
          <p:nvPr/>
        </p:nvSpPr>
        <p:spPr>
          <a:xfrm>
            <a:off x="6585091" y="4712440"/>
            <a:ext cx="3835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>
                <a:solidFill>
                  <a:srgbClr val="0000FF"/>
                </a:solidFill>
              </a:rPr>
              <a:t>5)</a:t>
            </a:r>
            <a:endParaRPr kumimoji="1" lang="ko-Kore-KR" altLang="en-US" sz="1200" dirty="0">
              <a:solidFill>
                <a:srgbClr val="0000FF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FB58A8-7759-8646-8A79-A40E49017865}"/>
              </a:ext>
            </a:extLst>
          </p:cNvPr>
          <p:cNvSpPr txBox="1"/>
          <p:nvPr/>
        </p:nvSpPr>
        <p:spPr>
          <a:xfrm>
            <a:off x="6585091" y="5376862"/>
            <a:ext cx="5451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>
                <a:solidFill>
                  <a:srgbClr val="0000FF"/>
                </a:solidFill>
              </a:rPr>
              <a:t>6-1)</a:t>
            </a:r>
            <a:endParaRPr kumimoji="1" lang="ko-Kore-KR" altLang="en-US" sz="1200" dirty="0">
              <a:solidFill>
                <a:srgbClr val="0000FF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7EF7F2-FFD7-0A46-B845-EFE226162B5E}"/>
              </a:ext>
            </a:extLst>
          </p:cNvPr>
          <p:cNvSpPr txBox="1"/>
          <p:nvPr/>
        </p:nvSpPr>
        <p:spPr>
          <a:xfrm>
            <a:off x="7537485" y="5298748"/>
            <a:ext cx="5451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>
                <a:solidFill>
                  <a:srgbClr val="0000FF"/>
                </a:solidFill>
              </a:rPr>
              <a:t>6-2)</a:t>
            </a:r>
            <a:endParaRPr kumimoji="1" lang="ko-Kore-KR" altLang="en-US" sz="1200" dirty="0">
              <a:solidFill>
                <a:srgbClr val="0000FF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8C45581-D658-FC47-86BE-03C821CD08B9}"/>
              </a:ext>
            </a:extLst>
          </p:cNvPr>
          <p:cNvSpPr txBox="1"/>
          <p:nvPr/>
        </p:nvSpPr>
        <p:spPr>
          <a:xfrm>
            <a:off x="7444694" y="4712439"/>
            <a:ext cx="3835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>
                <a:solidFill>
                  <a:srgbClr val="0000FF"/>
                </a:solidFill>
              </a:rPr>
              <a:t>7)</a:t>
            </a:r>
            <a:endParaRPr kumimoji="1" lang="ko-Kore-KR" altLang="en-US" sz="1200" dirty="0">
              <a:solidFill>
                <a:srgbClr val="0000FF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A1DFAAB-9020-5441-ADDF-8D56655A62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3951" y="3713077"/>
            <a:ext cx="2030983" cy="118148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DBFD46E-A212-1C49-9F2F-12D3F9A9C43D}"/>
              </a:ext>
            </a:extLst>
          </p:cNvPr>
          <p:cNvSpPr txBox="1"/>
          <p:nvPr/>
        </p:nvSpPr>
        <p:spPr>
          <a:xfrm>
            <a:off x="9632750" y="3405300"/>
            <a:ext cx="18482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b="1" dirty="0"/>
              <a:t>[small 3-layer MLP]</a:t>
            </a:r>
            <a:endParaRPr kumimoji="1" lang="ko-Kore-KR" altLang="en-US" sz="14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70683EB-91CC-A745-833E-6D07287193B7}"/>
              </a:ext>
            </a:extLst>
          </p:cNvPr>
          <p:cNvSpPr txBox="1"/>
          <p:nvPr/>
        </p:nvSpPr>
        <p:spPr>
          <a:xfrm>
            <a:off x="9632750" y="4894562"/>
            <a:ext cx="21858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/>
              <a:t>Lower dim = bigger size</a:t>
            </a:r>
            <a:endParaRPr kumimoji="1" lang="ko-Kore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32623238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Segment Anything Model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6" y="1204139"/>
            <a:ext cx="11460408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Ambiguity-aware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A single input prompt may be ambiguous in the sense.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We use three of output tokens and predict multiple masks.</a:t>
            </a:r>
          </a:p>
          <a:p>
            <a:r>
              <a:rPr kumimoji="1" lang="en-US" altLang="ko-Kore-KR" dirty="0"/>
              <a:t>   (three kind of mask : Whole, part, subpart)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During training, we compute the all losses, but only backpropagate from the lowest loss.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Small head rank predicted masks.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It estimates the </a:t>
            </a:r>
            <a:r>
              <a:rPr kumimoji="1" lang="en-US" altLang="ko-Kore-KR" dirty="0" err="1"/>
              <a:t>IoU</a:t>
            </a:r>
            <a:r>
              <a:rPr kumimoji="1" lang="en-US" altLang="ko-Kore-KR" dirty="0"/>
              <a:t> between each predicted masks and object it covers.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B006852-2B43-4240-8F2F-3D605E81E9E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256" t="44391"/>
          <a:stretch/>
        </p:blipFill>
        <p:spPr>
          <a:xfrm>
            <a:off x="2446969" y="4861554"/>
            <a:ext cx="3619909" cy="158461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98D54BD-47A3-074F-9007-4A68516A08B3}"/>
                  </a:ext>
                </a:extLst>
              </p:cNvPr>
              <p:cNvSpPr txBox="1"/>
              <p:nvPr/>
            </p:nvSpPr>
            <p:spPr>
              <a:xfrm>
                <a:off x="6066878" y="5653861"/>
                <a:ext cx="4091248" cy="5866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𝐼𝑜𝑈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𝐼𝑛𝑡𝑒𝑟𝑠𝑒𝑐𝑡𝑖𝑜𝑛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𝑈𝑛𝑖𝑜𝑛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kumimoji="1" lang="en-US" altLang="ko-Kore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ko-Kore-KR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kumimoji="1" lang="en-US" altLang="ko-Kore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∩</m:t>
                              </m:r>
                              <m:r>
                                <a:rPr kumimoji="1" lang="en-US" altLang="ko-Kore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num>
                        <m:den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∪</m:t>
                          </m:r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98D54BD-47A3-074F-9007-4A68516A08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6878" y="5653861"/>
                <a:ext cx="4091248" cy="586699"/>
              </a:xfrm>
              <a:prstGeom prst="rect">
                <a:avLst/>
              </a:prstGeom>
              <a:blipFill>
                <a:blip r:embed="rId4"/>
                <a:stretch>
                  <a:fillRect l="-310" r="-1548" b="-1875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834584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Vision Transformer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5A4F91A-9627-D34A-A9E0-0E9EBBA54B8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64"/>
          <a:stretch/>
        </p:blipFill>
        <p:spPr>
          <a:xfrm>
            <a:off x="2041525" y="1932118"/>
            <a:ext cx="8108950" cy="3851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07914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Segment Anything Model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6" y="1204139"/>
            <a:ext cx="11460408" cy="4862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Losses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Linear combination of focal loss and dice loss in a 20:1 ratio.</a:t>
            </a:r>
          </a:p>
          <a:p>
            <a:r>
              <a:rPr kumimoji="1" lang="en-US" altLang="ko-Kore-KR" dirty="0"/>
              <a:t>   (focal loss : related to classification errors. / dice loss : relates to the amount of overlapping areas.</a:t>
            </a:r>
            <a:r>
              <a:rPr kumimoji="1" lang="en-US" altLang="ko-KR" dirty="0"/>
              <a:t>)</a:t>
            </a: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r>
              <a:rPr kumimoji="1" lang="en-US" altLang="ko-Kore-KR" sz="2000" b="1" dirty="0"/>
              <a:t>Training algorithm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Interactive segmentation setup. User give feedback to model.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1) Foreground point is selected randomly.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2) Model make a mask prediction from first prompt.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3) Subsequent points are selected uniformly from error region.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4-1) New point is foreground point if the error region is a false negative.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4-2) New point is background point if the error region is a false positive.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5)</a:t>
            </a:r>
            <a:r>
              <a:rPr kumimoji="1" lang="ko-KR" altLang="en-US" dirty="0"/>
              <a:t> </a:t>
            </a:r>
            <a:r>
              <a:rPr kumimoji="1" lang="en-US" altLang="ko-KR" dirty="0"/>
              <a:t>New point is 1’s foreground point. Repeat this process in automatic.</a:t>
            </a: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D3A83D-4AA2-1C40-A522-548CDA10860A}"/>
              </a:ext>
            </a:extLst>
          </p:cNvPr>
          <p:cNvSpPr txBox="1"/>
          <p:nvPr/>
        </p:nvSpPr>
        <p:spPr>
          <a:xfrm>
            <a:off x="9643331" y="2905780"/>
            <a:ext cx="22541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dirty="0">
                <a:solidFill>
                  <a:schemeClr val="bg1">
                    <a:lumMod val="50000"/>
                  </a:schemeClr>
                </a:solidFill>
              </a:rPr>
              <a:t>*</a:t>
            </a:r>
            <a:r>
              <a:rPr kumimoji="1" lang="en-US" altLang="ko-Kore-KR" sz="1400" dirty="0">
                <a:solidFill>
                  <a:schemeClr val="bg1">
                    <a:lumMod val="50000"/>
                  </a:schemeClr>
                </a:solidFill>
              </a:rPr>
              <a:t>Foreground = </a:t>
            </a:r>
            <a:r>
              <a:rPr kumimoji="1" lang="ko-KR" altLang="en-US" sz="1400" dirty="0">
                <a:solidFill>
                  <a:schemeClr val="bg1">
                    <a:lumMod val="50000"/>
                  </a:schemeClr>
                </a:solidFill>
              </a:rPr>
              <a:t>피사체</a:t>
            </a:r>
            <a:endParaRPr kumimoji="1" lang="en-US" altLang="ko-KR" sz="14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kumimoji="1" lang="ko-KR" altLang="en-US" sz="1400" dirty="0">
                <a:solidFill>
                  <a:schemeClr val="bg1">
                    <a:lumMod val="50000"/>
                  </a:schemeClr>
                </a:solidFill>
              </a:rPr>
              <a:t>*</a:t>
            </a:r>
            <a:r>
              <a:rPr kumimoji="1" lang="en-US" altLang="ko-KR" sz="1400" dirty="0">
                <a:solidFill>
                  <a:schemeClr val="bg1">
                    <a:lumMod val="50000"/>
                  </a:schemeClr>
                </a:solidFill>
              </a:rPr>
              <a:t>Background = </a:t>
            </a:r>
            <a:r>
              <a:rPr kumimoji="1" lang="ko-KR" altLang="en-US" sz="1400" dirty="0">
                <a:solidFill>
                  <a:schemeClr val="bg1">
                    <a:lumMod val="50000"/>
                  </a:schemeClr>
                </a:solidFill>
              </a:rPr>
              <a:t>배경 영역</a:t>
            </a:r>
            <a:endParaRPr kumimoji="1" lang="ko-Kore-KR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85973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Segment Anything Data Engine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6" y="1204139"/>
            <a:ext cx="1146040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Assisted-manual stage</a:t>
            </a:r>
            <a:r>
              <a:rPr kumimoji="1" lang="ko-KR" altLang="en-US" sz="2000" b="1" dirty="0"/>
              <a:t> </a:t>
            </a:r>
            <a:r>
              <a:rPr kumimoji="1" lang="en-US" altLang="ko-KR" sz="2000" b="1" dirty="0"/>
              <a:t>(4.3M masks)</a:t>
            </a:r>
            <a:endParaRPr kumimoji="1" lang="en-US" altLang="ko-Kore-KR" sz="2000" b="1" dirty="0"/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Annotators labeled masks by clicking foreground/background object points.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They use browser-based tool powered by SAM. Masks could be refined using brush and eraser tools.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SAM was retrained 6 times</a:t>
            </a:r>
            <a:r>
              <a:rPr kumimoji="1" lang="ko-KR" altLang="en-US" dirty="0"/>
              <a:t> </a:t>
            </a:r>
            <a:r>
              <a:rPr kumimoji="1" lang="en-US" altLang="ko-KR" dirty="0"/>
              <a:t>with this stage</a:t>
            </a:r>
            <a:r>
              <a:rPr kumimoji="1" lang="en-US" altLang="ko-Kore-KR" dirty="0"/>
              <a:t>.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C60F539-23B0-9F4E-A434-B403C45086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376" y="4901119"/>
            <a:ext cx="993882" cy="100557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4720E4C-D94A-0647-A8E3-0B8BCCA3C934}"/>
              </a:ext>
            </a:extLst>
          </p:cNvPr>
          <p:cNvSpPr txBox="1"/>
          <p:nvPr/>
        </p:nvSpPr>
        <p:spPr>
          <a:xfrm>
            <a:off x="593250" y="5906693"/>
            <a:ext cx="20361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400" b="1" dirty="0"/>
              <a:t>Existed dataset</a:t>
            </a:r>
          </a:p>
          <a:p>
            <a:pPr algn="ctr"/>
            <a:r>
              <a:rPr kumimoji="1" lang="en-US" altLang="ko-Kore-KR" sz="1400" b="1" dirty="0"/>
              <a:t>(Images, mask labels)</a:t>
            </a:r>
            <a:endParaRPr kumimoji="1" lang="ko-Kore-KR" altLang="en-US" sz="1400" b="1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24B26E87-D349-1E48-A602-0D6CA19FEA1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0" t="10654" r="9258"/>
          <a:stretch/>
        </p:blipFill>
        <p:spPr>
          <a:xfrm>
            <a:off x="3788320" y="4901119"/>
            <a:ext cx="962588" cy="1005574"/>
          </a:xfrm>
          <a:prstGeom prst="rect">
            <a:avLst/>
          </a:prstGeom>
        </p:spPr>
      </p:pic>
      <p:sp>
        <p:nvSpPr>
          <p:cNvPr id="20" name="오른쪽 화살표[R] 19">
            <a:extLst>
              <a:ext uri="{FF2B5EF4-FFF2-40B4-BE49-F238E27FC236}">
                <a16:creationId xmlns:a16="http://schemas.microsoft.com/office/drawing/2014/main" id="{5EFD063E-A81A-4943-9AF3-7EDFAF3C3380}"/>
              </a:ext>
            </a:extLst>
          </p:cNvPr>
          <p:cNvSpPr/>
          <p:nvPr/>
        </p:nvSpPr>
        <p:spPr>
          <a:xfrm>
            <a:off x="2516489" y="5301723"/>
            <a:ext cx="863600" cy="327783"/>
          </a:xfrm>
          <a:prstGeom prst="rightArrow">
            <a:avLst>
              <a:gd name="adj1" fmla="val 37601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1D7A17E-F904-CA4D-A71E-607F079F6E42}"/>
              </a:ext>
            </a:extLst>
          </p:cNvPr>
          <p:cNvSpPr txBox="1"/>
          <p:nvPr/>
        </p:nvSpPr>
        <p:spPr>
          <a:xfrm>
            <a:off x="2647758" y="5017668"/>
            <a:ext cx="6010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400" b="1" dirty="0"/>
              <a:t>Train</a:t>
            </a:r>
            <a:endParaRPr kumimoji="1" lang="ko-Kore-KR" altLang="en-US" sz="1400" b="1" dirty="0"/>
          </a:p>
        </p:txBody>
      </p:sp>
      <p:sp>
        <p:nvSpPr>
          <p:cNvPr id="22" name="오른쪽 화살표[R] 21">
            <a:extLst>
              <a:ext uri="{FF2B5EF4-FFF2-40B4-BE49-F238E27FC236}">
                <a16:creationId xmlns:a16="http://schemas.microsoft.com/office/drawing/2014/main" id="{F466CD84-AE0A-CC4D-826E-0E766F75320E}"/>
              </a:ext>
            </a:extLst>
          </p:cNvPr>
          <p:cNvSpPr/>
          <p:nvPr/>
        </p:nvSpPr>
        <p:spPr>
          <a:xfrm>
            <a:off x="5159139" y="5301723"/>
            <a:ext cx="863600" cy="327783"/>
          </a:xfrm>
          <a:prstGeom prst="rightArrow">
            <a:avLst>
              <a:gd name="adj1" fmla="val 37601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98C8131-6F4A-794E-8C38-9208759C7F84}"/>
              </a:ext>
            </a:extLst>
          </p:cNvPr>
          <p:cNvSpPr txBox="1"/>
          <p:nvPr/>
        </p:nvSpPr>
        <p:spPr>
          <a:xfrm>
            <a:off x="5197131" y="5017668"/>
            <a:ext cx="7832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400" b="1" dirty="0"/>
              <a:t>Predict</a:t>
            </a:r>
            <a:endParaRPr kumimoji="1" lang="ko-Kore-KR" altLang="en-US" sz="1400" b="1" dirty="0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90C1C4FB-2E3E-8A48-AD40-4292018BD9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0970" y="4687759"/>
            <a:ext cx="1933167" cy="1559714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FF28BCED-AFAB-2A47-AC5E-BE36E01497B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199" y="4901119"/>
            <a:ext cx="1095458" cy="1003531"/>
          </a:xfrm>
          <a:prstGeom prst="rect">
            <a:avLst/>
          </a:prstGeom>
        </p:spPr>
      </p:pic>
      <p:sp>
        <p:nvSpPr>
          <p:cNvPr id="30" name="오른쪽 화살표[R] 29">
            <a:extLst>
              <a:ext uri="{FF2B5EF4-FFF2-40B4-BE49-F238E27FC236}">
                <a16:creationId xmlns:a16="http://schemas.microsoft.com/office/drawing/2014/main" id="{C4D3E90D-A203-2A40-9BDD-DAA4CBC44B64}"/>
              </a:ext>
            </a:extLst>
          </p:cNvPr>
          <p:cNvSpPr/>
          <p:nvPr/>
        </p:nvSpPr>
        <p:spPr>
          <a:xfrm flipH="1">
            <a:off x="8772368" y="5301723"/>
            <a:ext cx="863600" cy="327783"/>
          </a:xfrm>
          <a:prstGeom prst="rightArrow">
            <a:avLst>
              <a:gd name="adj1" fmla="val 37601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19F82C5-2D3D-3140-B372-A3857628B8FE}"/>
              </a:ext>
            </a:extLst>
          </p:cNvPr>
          <p:cNvSpPr txBox="1"/>
          <p:nvPr/>
        </p:nvSpPr>
        <p:spPr>
          <a:xfrm>
            <a:off x="8570601" y="4778503"/>
            <a:ext cx="12671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400" b="1" dirty="0"/>
              <a:t>Click</a:t>
            </a:r>
          </a:p>
          <a:p>
            <a:pPr algn="ctr"/>
            <a:r>
              <a:rPr kumimoji="1" lang="en-US" altLang="ko-Kore-KR" sz="1400" b="1" dirty="0"/>
              <a:t>Brush/Eraser</a:t>
            </a:r>
          </a:p>
        </p:txBody>
      </p:sp>
    </p:spTree>
    <p:extLst>
      <p:ext uri="{BB962C8B-B14F-4D97-AF65-F5344CB8AC3E}">
        <p14:creationId xmlns:p14="http://schemas.microsoft.com/office/powerpoint/2010/main" val="295478997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Segment Anything Data Engine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6" y="1204139"/>
            <a:ext cx="1146040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Semi-automatic stage (10.2M masks)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We aimed to increase the diversity of masks for ability to segment anything.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Model automatically detected confident masks and prefilled with these masks.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Annotators annotate any additional unannotated objects.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379FFD1-A05C-B746-99B3-1BCEF6AC9E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376" y="4901119"/>
            <a:ext cx="993882" cy="100557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6584364-84DF-3441-9DEC-3D8B49B7901C}"/>
              </a:ext>
            </a:extLst>
          </p:cNvPr>
          <p:cNvSpPr txBox="1"/>
          <p:nvPr/>
        </p:nvSpPr>
        <p:spPr>
          <a:xfrm>
            <a:off x="593250" y="5906693"/>
            <a:ext cx="20361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400" b="1" dirty="0"/>
              <a:t>Manual stage dataset</a:t>
            </a:r>
          </a:p>
          <a:p>
            <a:pPr algn="ctr"/>
            <a:r>
              <a:rPr kumimoji="1" lang="en-US" altLang="ko-Kore-KR" sz="1400" b="1" dirty="0"/>
              <a:t>(Images, mask labels)</a:t>
            </a:r>
            <a:endParaRPr kumimoji="1" lang="ko-Kore-KR" altLang="en-US" sz="1400" b="1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AFCF2383-4144-A94E-AECF-E9958D7E377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0" t="10654" r="9258"/>
          <a:stretch/>
        </p:blipFill>
        <p:spPr>
          <a:xfrm>
            <a:off x="3788320" y="4901119"/>
            <a:ext cx="962588" cy="1005574"/>
          </a:xfrm>
          <a:prstGeom prst="rect">
            <a:avLst/>
          </a:prstGeom>
        </p:spPr>
      </p:pic>
      <p:sp>
        <p:nvSpPr>
          <p:cNvPr id="14" name="오른쪽 화살표[R] 13">
            <a:extLst>
              <a:ext uri="{FF2B5EF4-FFF2-40B4-BE49-F238E27FC236}">
                <a16:creationId xmlns:a16="http://schemas.microsoft.com/office/drawing/2014/main" id="{5BB27469-18C5-1A49-92BE-56A6611A592E}"/>
              </a:ext>
            </a:extLst>
          </p:cNvPr>
          <p:cNvSpPr/>
          <p:nvPr/>
        </p:nvSpPr>
        <p:spPr>
          <a:xfrm>
            <a:off x="2516489" y="5301723"/>
            <a:ext cx="863600" cy="327783"/>
          </a:xfrm>
          <a:prstGeom prst="rightArrow">
            <a:avLst>
              <a:gd name="adj1" fmla="val 37601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6D8926A-9D92-2140-BC39-AC74B66AE424}"/>
              </a:ext>
            </a:extLst>
          </p:cNvPr>
          <p:cNvSpPr txBox="1"/>
          <p:nvPr/>
        </p:nvSpPr>
        <p:spPr>
          <a:xfrm>
            <a:off x="2647758" y="5017668"/>
            <a:ext cx="6010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400" b="1" dirty="0"/>
              <a:t>Train</a:t>
            </a:r>
            <a:endParaRPr kumimoji="1" lang="ko-Kore-KR" altLang="en-US" sz="1400" b="1" dirty="0"/>
          </a:p>
        </p:txBody>
      </p:sp>
      <p:sp>
        <p:nvSpPr>
          <p:cNvPr id="16" name="오른쪽 화살표[R] 15">
            <a:extLst>
              <a:ext uri="{FF2B5EF4-FFF2-40B4-BE49-F238E27FC236}">
                <a16:creationId xmlns:a16="http://schemas.microsoft.com/office/drawing/2014/main" id="{6FEC9EAC-6DF4-B74F-A7CA-79EC34E9CF69}"/>
              </a:ext>
            </a:extLst>
          </p:cNvPr>
          <p:cNvSpPr/>
          <p:nvPr/>
        </p:nvSpPr>
        <p:spPr>
          <a:xfrm>
            <a:off x="5159139" y="5301723"/>
            <a:ext cx="863600" cy="327783"/>
          </a:xfrm>
          <a:prstGeom prst="rightArrow">
            <a:avLst>
              <a:gd name="adj1" fmla="val 37601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E989488-8AC3-BC4F-9D07-AA7DEAC5B81F}"/>
              </a:ext>
            </a:extLst>
          </p:cNvPr>
          <p:cNvSpPr txBox="1"/>
          <p:nvPr/>
        </p:nvSpPr>
        <p:spPr>
          <a:xfrm>
            <a:off x="5197131" y="5017668"/>
            <a:ext cx="7832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400" b="1" dirty="0"/>
              <a:t>Predict</a:t>
            </a:r>
            <a:endParaRPr kumimoji="1" lang="ko-Kore-KR" altLang="en-US" sz="1400" b="1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B0A811CF-1C55-FB42-AFB9-374792FAC2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0970" y="4687759"/>
            <a:ext cx="1933167" cy="1559714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146D8DA7-E2D7-AE4E-85C8-FCE208B8E9A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199" y="4901119"/>
            <a:ext cx="1095458" cy="1003531"/>
          </a:xfrm>
          <a:prstGeom prst="rect">
            <a:avLst/>
          </a:prstGeom>
        </p:spPr>
      </p:pic>
      <p:sp>
        <p:nvSpPr>
          <p:cNvPr id="20" name="오른쪽 화살표[R] 19">
            <a:extLst>
              <a:ext uri="{FF2B5EF4-FFF2-40B4-BE49-F238E27FC236}">
                <a16:creationId xmlns:a16="http://schemas.microsoft.com/office/drawing/2014/main" id="{FD6D6A42-733E-C34C-9084-A298B4EE4A4D}"/>
              </a:ext>
            </a:extLst>
          </p:cNvPr>
          <p:cNvSpPr/>
          <p:nvPr/>
        </p:nvSpPr>
        <p:spPr>
          <a:xfrm flipH="1">
            <a:off x="8772368" y="5301723"/>
            <a:ext cx="863600" cy="327783"/>
          </a:xfrm>
          <a:prstGeom prst="rightArrow">
            <a:avLst>
              <a:gd name="adj1" fmla="val 37601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EF797F1-93A3-B940-A69F-A2DB5811F224}"/>
              </a:ext>
            </a:extLst>
          </p:cNvPr>
          <p:cNvSpPr txBox="1"/>
          <p:nvPr/>
        </p:nvSpPr>
        <p:spPr>
          <a:xfrm>
            <a:off x="8348010" y="4993946"/>
            <a:ext cx="17123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400" b="1" dirty="0"/>
              <a:t>Only click for add</a:t>
            </a:r>
            <a:endParaRPr kumimoji="1" lang="ko-Kore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8545798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Segment Anything Data Engine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6" y="1204139"/>
            <a:ext cx="1146040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Fully automatic stage (1.1B masks)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For fully automatic, we need to apply two major enhancements to our model.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1) enough masks -&gt; model predict valid masks.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2) ambiguity-aware -&gt; model predict set of masks. (subpart, part, whole)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We prompted the model with a 32x32 regular grid of points and each point predicted a set of masks.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The </a:t>
            </a:r>
            <a:r>
              <a:rPr kumimoji="1" lang="en-US" altLang="ko-Kore-KR" dirty="0" err="1"/>
              <a:t>IoU</a:t>
            </a:r>
            <a:r>
              <a:rPr kumimoji="1" lang="en-US" altLang="ko-Kore-KR" dirty="0"/>
              <a:t> prediction module is used to select confident and stable masks.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NMS has been applied for duplicate mask deletion.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8A4AE15-C95C-E141-8F0D-6CE333D287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376" y="4901119"/>
            <a:ext cx="993882" cy="100557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C6DA0BB-2AE4-EB40-92DE-C71D801F52F5}"/>
              </a:ext>
            </a:extLst>
          </p:cNvPr>
          <p:cNvSpPr txBox="1"/>
          <p:nvPr/>
        </p:nvSpPr>
        <p:spPr>
          <a:xfrm>
            <a:off x="474212" y="5906693"/>
            <a:ext cx="22742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400" b="1" dirty="0"/>
              <a:t>Semi-auto stage dataset</a:t>
            </a:r>
          </a:p>
          <a:p>
            <a:pPr algn="ctr"/>
            <a:r>
              <a:rPr kumimoji="1" lang="en-US" altLang="ko-Kore-KR" sz="1400" b="1" dirty="0"/>
              <a:t>(Images, mask labels)</a:t>
            </a:r>
            <a:endParaRPr kumimoji="1" lang="ko-Kore-KR" altLang="en-US" sz="1400" b="1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E866F102-1BBE-0A4D-8E6E-0A782181F66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0" t="10654" r="9258"/>
          <a:stretch/>
        </p:blipFill>
        <p:spPr>
          <a:xfrm>
            <a:off x="3788320" y="4901119"/>
            <a:ext cx="962588" cy="1005574"/>
          </a:xfrm>
          <a:prstGeom prst="rect">
            <a:avLst/>
          </a:prstGeom>
        </p:spPr>
      </p:pic>
      <p:sp>
        <p:nvSpPr>
          <p:cNvPr id="17" name="오른쪽 화살표[R] 16">
            <a:extLst>
              <a:ext uri="{FF2B5EF4-FFF2-40B4-BE49-F238E27FC236}">
                <a16:creationId xmlns:a16="http://schemas.microsoft.com/office/drawing/2014/main" id="{97BB385E-FE9B-1F4A-A0B1-2F9D30440A06}"/>
              </a:ext>
            </a:extLst>
          </p:cNvPr>
          <p:cNvSpPr/>
          <p:nvPr/>
        </p:nvSpPr>
        <p:spPr>
          <a:xfrm>
            <a:off x="2516489" y="5301723"/>
            <a:ext cx="863600" cy="327783"/>
          </a:xfrm>
          <a:prstGeom prst="rightArrow">
            <a:avLst>
              <a:gd name="adj1" fmla="val 37601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3945C27-72A3-AE43-A7C4-70E65FDCECBD}"/>
              </a:ext>
            </a:extLst>
          </p:cNvPr>
          <p:cNvSpPr txBox="1"/>
          <p:nvPr/>
        </p:nvSpPr>
        <p:spPr>
          <a:xfrm>
            <a:off x="2647758" y="5017668"/>
            <a:ext cx="6010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400" b="1" dirty="0"/>
              <a:t>Train</a:t>
            </a:r>
            <a:endParaRPr kumimoji="1" lang="ko-Kore-KR" altLang="en-US" sz="1400" b="1" dirty="0"/>
          </a:p>
        </p:txBody>
      </p:sp>
      <p:sp>
        <p:nvSpPr>
          <p:cNvPr id="19" name="오른쪽 화살표[R] 18">
            <a:extLst>
              <a:ext uri="{FF2B5EF4-FFF2-40B4-BE49-F238E27FC236}">
                <a16:creationId xmlns:a16="http://schemas.microsoft.com/office/drawing/2014/main" id="{070E77A8-30CA-6942-9043-297E08518F49}"/>
              </a:ext>
            </a:extLst>
          </p:cNvPr>
          <p:cNvSpPr/>
          <p:nvPr/>
        </p:nvSpPr>
        <p:spPr>
          <a:xfrm>
            <a:off x="5159139" y="5301723"/>
            <a:ext cx="863600" cy="327783"/>
          </a:xfrm>
          <a:prstGeom prst="rightArrow">
            <a:avLst>
              <a:gd name="adj1" fmla="val 37601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6DCD376-D797-C74B-BB81-C9D8CBFDCAA4}"/>
              </a:ext>
            </a:extLst>
          </p:cNvPr>
          <p:cNvSpPr txBox="1"/>
          <p:nvPr/>
        </p:nvSpPr>
        <p:spPr>
          <a:xfrm>
            <a:off x="5027566" y="4778503"/>
            <a:ext cx="11224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400" b="1" dirty="0"/>
              <a:t>Predict</a:t>
            </a:r>
          </a:p>
          <a:p>
            <a:pPr algn="ctr"/>
            <a:r>
              <a:rPr kumimoji="1" lang="en-US" altLang="ko-Kore-KR" sz="1400" b="1" dirty="0"/>
              <a:t>(=labeling)</a:t>
            </a:r>
            <a:endParaRPr kumimoji="1" lang="ko-Kore-KR" altLang="en-US" sz="1400" b="1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199A360D-7651-E143-BA19-BEAE74ED0A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0970" y="4687759"/>
            <a:ext cx="1933167" cy="1559714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4E0E7CB5-6699-0E42-89BC-28D00F96EA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199" y="4901119"/>
            <a:ext cx="1095458" cy="1003531"/>
          </a:xfrm>
          <a:prstGeom prst="rect">
            <a:avLst/>
          </a:prstGeom>
        </p:spPr>
      </p:pic>
      <p:sp>
        <p:nvSpPr>
          <p:cNvPr id="31" name="곱하기 30">
            <a:extLst>
              <a:ext uri="{FF2B5EF4-FFF2-40B4-BE49-F238E27FC236}">
                <a16:creationId xmlns:a16="http://schemas.microsoft.com/office/drawing/2014/main" id="{39AE1E85-24CE-1C4E-B663-5A88E8355001}"/>
              </a:ext>
            </a:extLst>
          </p:cNvPr>
          <p:cNvSpPr/>
          <p:nvPr/>
        </p:nvSpPr>
        <p:spPr>
          <a:xfrm>
            <a:off x="9832535" y="4662612"/>
            <a:ext cx="1508760" cy="1480544"/>
          </a:xfrm>
          <a:prstGeom prst="mathMultiply">
            <a:avLst>
              <a:gd name="adj1" fmla="val 13484"/>
            </a:avLst>
          </a:prstGeom>
          <a:solidFill>
            <a:schemeClr val="accent1">
              <a:alpha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4771579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Zero-Shot Transfer Experiments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6" y="1204139"/>
            <a:ext cx="1146040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Zero-shot transfer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1) Single point segmentation : same algorithm / Better</a:t>
            </a:r>
            <a:r>
              <a:rPr kumimoji="1" lang="ko-KR" altLang="en-US" dirty="0"/>
              <a:t> </a:t>
            </a:r>
            <a:r>
              <a:rPr kumimoji="1" lang="en-US" altLang="ko-Kore-KR" dirty="0"/>
              <a:t>(existed model RITM)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2) Edge detection : 16x16 point -&gt; NMS -&gt; Sobel / Slightly lower (existed model EDETR)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3) Object proposals : generate </a:t>
            </a:r>
            <a:r>
              <a:rPr kumimoji="1" lang="en-US" altLang="ko-KR" dirty="0"/>
              <a:t>1000+</a:t>
            </a:r>
            <a:r>
              <a:rPr kumimoji="1" lang="ko-KR" altLang="en-US" dirty="0"/>
              <a:t> </a:t>
            </a:r>
            <a:r>
              <a:rPr kumimoji="1" lang="en-US" altLang="ko-KR" dirty="0"/>
              <a:t>masks -&gt; </a:t>
            </a:r>
            <a:r>
              <a:rPr kumimoji="1" lang="en-US" altLang="ko-KR" dirty="0" err="1"/>
              <a:t>IoU</a:t>
            </a:r>
            <a:r>
              <a:rPr kumimoji="1" lang="en-US" altLang="ko-KR" dirty="0"/>
              <a:t> and stability / Similar (existed model </a:t>
            </a:r>
            <a:r>
              <a:rPr kumimoji="1" lang="en-US" altLang="ko-KR" dirty="0" err="1"/>
              <a:t>ViTDet</a:t>
            </a:r>
            <a:r>
              <a:rPr kumimoji="1" lang="en-US" altLang="ko-KR" dirty="0"/>
              <a:t>-H)</a:t>
            </a: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4) Instance segmentation : detected object segmentation / Slightly lower (existed model </a:t>
            </a:r>
            <a:r>
              <a:rPr kumimoji="1" lang="en-US" altLang="ko-KR" dirty="0" err="1"/>
              <a:t>ViTDet</a:t>
            </a:r>
            <a:r>
              <a:rPr kumimoji="1" lang="en-US" altLang="ko-KR" dirty="0"/>
              <a:t>-H</a:t>
            </a:r>
            <a:r>
              <a:rPr kumimoji="1" lang="en-US" altLang="ko-Kore-KR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5) Text-to-mask : make text embedding with CLIP / No test result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45BB4F8-E403-4D42-A539-C918C7AEFB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6" y="4879598"/>
            <a:ext cx="1936264" cy="154198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01FF260-7DD4-5941-85CD-A30AD99437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143" y="4879598"/>
            <a:ext cx="2310345" cy="154198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8669F70-D729-F746-921D-A294E84126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9301" y="4879598"/>
            <a:ext cx="2310345" cy="153739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19A2C61-D4FD-FA4F-9FB9-D3C8AAF0E64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2459" y="4879598"/>
            <a:ext cx="2343413" cy="153739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B1FF296-BDAA-B049-9013-C18C028E156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8685" y="4869465"/>
            <a:ext cx="1936264" cy="1547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41294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Discussion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6" y="1204139"/>
            <a:ext cx="11460408" cy="458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Foundation models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ore-KR" dirty="0"/>
              <a:t>T</a:t>
            </a:r>
            <a:r>
              <a:rPr lang="en" altLang="ko-Kore-KR" dirty="0"/>
              <a:t>rained on broad data at scale and are adaptable to a wide range of downstream tasks.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" altLang="ko-Kore-KR" dirty="0"/>
              <a:t>But </a:t>
            </a:r>
            <a:r>
              <a:rPr lang="en" altLang="ko-Kore-KR" dirty="0"/>
              <a:t>image segmentation is also subset of computer vision. We need to note this.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" altLang="ko-Kore-KR" dirty="0"/>
              <a:t>This model </a:t>
            </a:r>
            <a:r>
              <a:rPr lang="en" altLang="ko-Kore-KR" dirty="0"/>
              <a:t>is initialized with a self-supervised technique</a:t>
            </a:r>
            <a:r>
              <a:rPr kumimoji="1" lang="en" altLang="ko-Kore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" altLang="ko-Kore-KR" dirty="0"/>
              <a:t>I</a:t>
            </a:r>
            <a:r>
              <a:rPr lang="en" altLang="ko-Kore-KR" dirty="0"/>
              <a:t>ts come from large-scale supervised training.</a:t>
            </a:r>
            <a:r>
              <a:rPr kumimoji="1" lang="en" altLang="ko-Kore-KR" dirty="0"/>
              <a:t> S</a:t>
            </a:r>
            <a:r>
              <a:rPr lang="en" altLang="ko-Kore-KR" dirty="0"/>
              <a:t>upervised training provides an effective solution.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ore-KR" dirty="0"/>
          </a:p>
          <a:p>
            <a:r>
              <a:rPr kumimoji="1" lang="en-US" altLang="ko-Kore-KR" sz="2000" b="1" dirty="0"/>
              <a:t>Compositionality &amp; Limitations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SAM can be used as a component in larger systems. (like CLIP in DALL-E)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While SAM performs well in general, it is not perfect</a:t>
            </a:r>
            <a:r>
              <a:rPr kumimoji="1" lang="en-US" altLang="ko-Kore-KR" dirty="0"/>
              <a:t> in downstream.</a:t>
            </a:r>
          </a:p>
        </p:txBody>
      </p:sp>
    </p:spTree>
    <p:extLst>
      <p:ext uri="{BB962C8B-B14F-4D97-AF65-F5344CB8AC3E}">
        <p14:creationId xmlns:p14="http://schemas.microsoft.com/office/powerpoint/2010/main" val="124378000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Discussion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6" y="1204139"/>
            <a:ext cx="11460408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Conclusion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SAM is an attempt to lift image segmentation into the era of foundation models.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Principal contribution are new task(</a:t>
            </a:r>
            <a:r>
              <a:rPr kumimoji="1" lang="en-US" altLang="ko-Kore-KR" dirty="0" err="1"/>
              <a:t>promptable</a:t>
            </a:r>
            <a:r>
              <a:rPr kumimoji="1" lang="en-US" altLang="ko-Kore-KR" dirty="0"/>
              <a:t> segmentation), model(SAM) and dataset(SA-1B).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Especially releasing dataset(SA-1B) is remarkable. But foundation model is remain to unsolved project.</a:t>
            </a:r>
          </a:p>
          <a:p>
            <a:endParaRPr kumimoji="1" lang="en-US" altLang="ko-Kore-KR" dirty="0"/>
          </a:p>
        </p:txBody>
      </p:sp>
    </p:spTree>
    <p:extLst>
      <p:ext uri="{BB962C8B-B14F-4D97-AF65-F5344CB8AC3E}">
        <p14:creationId xmlns:p14="http://schemas.microsoft.com/office/powerpoint/2010/main" val="359785168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A3D393C-E9F4-ED48-837E-1D89258CD32F}"/>
              </a:ext>
            </a:extLst>
          </p:cNvPr>
          <p:cNvSpPr/>
          <p:nvPr/>
        </p:nvSpPr>
        <p:spPr>
          <a:xfrm>
            <a:off x="0" y="2047036"/>
            <a:ext cx="12192000" cy="2577517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Masked Autoencoders Are Scalable Vision Learners</a:t>
            </a:r>
            <a:endParaRPr lang="pt-BR" altLang="ko-KR" sz="28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09EF65-CA17-0C4D-959C-0EBAD365439F}"/>
              </a:ext>
            </a:extLst>
          </p:cNvPr>
          <p:cNvSpPr txBox="1"/>
          <p:nvPr/>
        </p:nvSpPr>
        <p:spPr>
          <a:xfrm>
            <a:off x="0" y="4101333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" altLang="ko-Kore-KR" sz="140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HE, </a:t>
            </a:r>
            <a:r>
              <a:rPr lang="en" altLang="ko-Kore-KR" sz="1400" i="0" dirty="0" err="1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Kaiming</a:t>
            </a:r>
            <a:r>
              <a:rPr lang="en" altLang="ko-Kore-KR" sz="140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et al. </a:t>
            </a:r>
          </a:p>
          <a:p>
            <a:pPr algn="r"/>
            <a:r>
              <a:rPr lang="en" altLang="ko-Kore-KR" sz="140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In: Proceedings of the IEEE/CVF conference on computer vision and pattern recognition. 2022. p. 16000-16009.</a:t>
            </a:r>
          </a:p>
        </p:txBody>
      </p:sp>
    </p:spTree>
    <p:extLst>
      <p:ext uri="{BB962C8B-B14F-4D97-AF65-F5344CB8AC3E}">
        <p14:creationId xmlns:p14="http://schemas.microsoft.com/office/powerpoint/2010/main" val="46810836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Abstract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8" y="1204139"/>
            <a:ext cx="1065003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Intention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Masked autoencoders(MAE) are scalable self-supervised learners for CV.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Train large models efficiently and effectively.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An approach to learning high-capacity models that generalize well.</a:t>
            </a:r>
          </a:p>
        </p:txBody>
      </p:sp>
    </p:spTree>
    <p:extLst>
      <p:ext uri="{BB962C8B-B14F-4D97-AF65-F5344CB8AC3E}">
        <p14:creationId xmlns:p14="http://schemas.microsoft.com/office/powerpoint/2010/main" val="225442834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Introduction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6" y="1204139"/>
            <a:ext cx="11100813" cy="4862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Existing Problems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The idea of masked autoencoders, methods of BERT NLP models, is applicable in CV as well.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But, autoencoding methods in CV lags behind NLP.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We ask: what makes MAE different between CV and NLP?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(</a:t>
            </a:r>
            <a:r>
              <a:rPr kumimoji="1" lang="en-US" altLang="ko-Kore-KR" dirty="0" err="1"/>
              <a:t>i</a:t>
            </a:r>
            <a:r>
              <a:rPr kumimoji="1" lang="en-US" altLang="ko-Kore-KR" dirty="0"/>
              <a:t>) Architectures (CNN) -&gt; This gap has been addressed with the ViT.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(ii) Information density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(iii) The autoencoder’s decoder</a:t>
            </a:r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r>
              <a:rPr kumimoji="1" lang="en-US" altLang="ko-Kore-KR" sz="2000" b="1" dirty="0"/>
              <a:t>Key Ideas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Masking a very high portion.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Masking random patches.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D1FE812-8F02-9E47-A98B-90DA044B6D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216059"/>
            <a:ext cx="3574875" cy="217448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394504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Patch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041118-9B2E-C54A-A71E-3EC34A93F30E}"/>
              </a:ext>
            </a:extLst>
          </p:cNvPr>
          <p:cNvSpPr txBox="1"/>
          <p:nvPr/>
        </p:nvSpPr>
        <p:spPr>
          <a:xfrm>
            <a:off x="437067" y="1204139"/>
            <a:ext cx="10980233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Existing Problems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dirty="0"/>
              <a:t>The standard </a:t>
            </a:r>
            <a:r>
              <a:rPr kumimoji="1" lang="en-US" altLang="ko-Kore-KR" dirty="0"/>
              <a:t>transformer</a:t>
            </a:r>
            <a:r>
              <a:rPr lang="en" altLang="ko-Kore-KR" dirty="0"/>
              <a:t> receives as input a 1D sequence not 2D sequence.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" altLang="ko-Kore-KR" dirty="0"/>
              <a:t>2D self-attention is heavy and expensive to calculate.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ko-Kore-KR" dirty="0"/>
          </a:p>
          <a:p>
            <a:r>
              <a:rPr kumimoji="1" lang="en" altLang="ko-Kore-KR" sz="2000" b="1" dirty="0"/>
              <a:t>Key Ideas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Split a big image to small patches. </a:t>
            </a:r>
            <a:r>
              <a:rPr kumimoji="1" lang="en-US" altLang="ko-KR" dirty="0"/>
              <a:t>(H, W, C) -&gt; N * (P, P, C)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Flatten small patches from 2D to 1D.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Use patches like tokens.</a:t>
            </a:r>
          </a:p>
          <a:p>
            <a:endParaRPr kumimoji="1" lang="en-US" altLang="ko-Kore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E6EE883-C3CC-0C48-80F4-9FBC38FE7D6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413" b="2408"/>
          <a:stretch/>
        </p:blipFill>
        <p:spPr>
          <a:xfrm>
            <a:off x="2943621" y="5030386"/>
            <a:ext cx="6304757" cy="1408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63247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Key Ideas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6" y="1204139"/>
            <a:ext cx="11100813" cy="5139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Masking a high portion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Languages are human-generated signals and images are natural signals.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Languages’ information density is higher than images.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NLP models predict only few missing words. And CV model need to mask a high portion.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This strategy reduces redundancy and this task requires holistic understanding.</a:t>
            </a:r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r>
              <a:rPr kumimoji="1" lang="en-US" altLang="ko-Kore-KR" sz="2000" b="1" dirty="0"/>
              <a:t>Masking random patches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In CV, the decoder reconstructs pixels that is a lower sematic level than recognition task.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In NLP, the decoder reconstructs missing words that contain rich semantic information.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Reconstructs missing patches with mask tokens(=position) can solve this problem.</a:t>
            </a:r>
          </a:p>
        </p:txBody>
      </p:sp>
    </p:spTree>
    <p:extLst>
      <p:ext uri="{BB962C8B-B14F-4D97-AF65-F5344CB8AC3E}">
        <p14:creationId xmlns:p14="http://schemas.microsoft.com/office/powerpoint/2010/main" val="273203515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Approach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6" y="1204139"/>
            <a:ext cx="11460408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Masking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Following ViT, we divide an image into patches.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Random sampling with a high masking ratio can reduce redundancy.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Task cannot be easily solved by extrapolation from neighboring patches.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5830D8A-A6CF-AD4A-823B-0B0405134B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1896" y="4264576"/>
            <a:ext cx="3574875" cy="217448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2A67CA1-1032-D547-AC41-A40F1DD353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4073" y="4264576"/>
            <a:ext cx="2743075" cy="189991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0CAE0E6-5EAD-CC48-8C49-89E04150FA25}"/>
              </a:ext>
            </a:extLst>
          </p:cNvPr>
          <p:cNvSpPr txBox="1"/>
          <p:nvPr/>
        </p:nvSpPr>
        <p:spPr>
          <a:xfrm>
            <a:off x="6167270" y="6163625"/>
            <a:ext cx="40366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200" b="1" dirty="0"/>
              <a:t>Masked image / MAE reconstruction / Ground-truth</a:t>
            </a:r>
            <a:endParaRPr kumimoji="1" lang="ko-Kore-KR" altLang="en-US" sz="1200" b="1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B49B683-7F93-584D-9456-2B0CFEE228FF}"/>
              </a:ext>
            </a:extLst>
          </p:cNvPr>
          <p:cNvSpPr/>
          <p:nvPr/>
        </p:nvSpPr>
        <p:spPr>
          <a:xfrm>
            <a:off x="2253343" y="4800600"/>
            <a:ext cx="740228" cy="947057"/>
          </a:xfrm>
          <a:prstGeom prst="rect">
            <a:avLst/>
          </a:prstGeom>
          <a:noFill/>
          <a:ln w="190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7698323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Approach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6" y="1204139"/>
            <a:ext cx="1146040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MAE encoder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Our encoder is a ViT but applied only on unmasked patches. Masked patches are removed.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Input the small subset(=25% of full set) and output the small subset.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This allows us to train very large encoders with only a fraction of compute and memory.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8E99D40-0997-6A4E-B91B-5F76DB4645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1896" y="4264576"/>
            <a:ext cx="3574875" cy="217448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57D46E6-EF41-DE44-9C84-73702B1066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4073" y="4264576"/>
            <a:ext cx="2743075" cy="189991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05BD90D-3DE6-914F-8B47-D3032DBF070D}"/>
              </a:ext>
            </a:extLst>
          </p:cNvPr>
          <p:cNvSpPr txBox="1"/>
          <p:nvPr/>
        </p:nvSpPr>
        <p:spPr>
          <a:xfrm>
            <a:off x="6167270" y="6163625"/>
            <a:ext cx="40366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200" b="1" dirty="0"/>
              <a:t>Masked image / MAE reconstruction / Ground-truth</a:t>
            </a:r>
            <a:endParaRPr kumimoji="1" lang="ko-Kore-KR" altLang="en-US" sz="1200" b="1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D2D917F-571C-DE43-87F5-A55AD3E4A9B8}"/>
              </a:ext>
            </a:extLst>
          </p:cNvPr>
          <p:cNvSpPr/>
          <p:nvPr/>
        </p:nvSpPr>
        <p:spPr>
          <a:xfrm>
            <a:off x="3037114" y="4404759"/>
            <a:ext cx="936171" cy="1636812"/>
          </a:xfrm>
          <a:prstGeom prst="rect">
            <a:avLst/>
          </a:prstGeom>
          <a:noFill/>
          <a:ln w="190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0007122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Approach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6" y="1204139"/>
            <a:ext cx="11460408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MAE decoder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Input the full set of unmasked patches and mask tokens.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We add positional embeddings to all tokens in this full set.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MAE decoder is only used during pre-training to perform the reconstruction task.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We experiment with smaller, narrower and shallower than the encoder. (lightweight decoder)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8E99D40-0997-6A4E-B91B-5F76DB4645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1896" y="4264576"/>
            <a:ext cx="3574875" cy="217448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57D46E6-EF41-DE44-9C84-73702B1066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4073" y="4264576"/>
            <a:ext cx="2743075" cy="189991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05BD90D-3DE6-914F-8B47-D3032DBF070D}"/>
              </a:ext>
            </a:extLst>
          </p:cNvPr>
          <p:cNvSpPr txBox="1"/>
          <p:nvPr/>
        </p:nvSpPr>
        <p:spPr>
          <a:xfrm>
            <a:off x="6167270" y="6163625"/>
            <a:ext cx="40366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200" b="1" dirty="0"/>
              <a:t>Masked image / MAE reconstruction / Ground-truth</a:t>
            </a:r>
            <a:endParaRPr kumimoji="1" lang="ko-Kore-KR" altLang="en-US" sz="1200" b="1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D2D917F-571C-DE43-87F5-A55AD3E4A9B8}"/>
              </a:ext>
            </a:extLst>
          </p:cNvPr>
          <p:cNvSpPr/>
          <p:nvPr/>
        </p:nvSpPr>
        <p:spPr>
          <a:xfrm>
            <a:off x="4058194" y="4298154"/>
            <a:ext cx="796836" cy="1950246"/>
          </a:xfrm>
          <a:prstGeom prst="rect">
            <a:avLst/>
          </a:prstGeom>
          <a:noFill/>
          <a:ln w="190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7832333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Approach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6" y="1204139"/>
            <a:ext cx="11460408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Reconstruction target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Predicting the pixel values for each masked patch.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The decoder’s output is reshaped to form a image.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Our loss function computes the MSE in the pixel space. (Compute only on masked patches)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8E99D40-0997-6A4E-B91B-5F76DB4645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1896" y="4264576"/>
            <a:ext cx="3574875" cy="217448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57D46E6-EF41-DE44-9C84-73702B1066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4073" y="4264576"/>
            <a:ext cx="2743075" cy="189991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05BD90D-3DE6-914F-8B47-D3032DBF070D}"/>
              </a:ext>
            </a:extLst>
          </p:cNvPr>
          <p:cNvSpPr txBox="1"/>
          <p:nvPr/>
        </p:nvSpPr>
        <p:spPr>
          <a:xfrm>
            <a:off x="6167270" y="6163625"/>
            <a:ext cx="40366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200" b="1" dirty="0"/>
              <a:t>Masked image / MAE reconstruction / Ground-truth</a:t>
            </a:r>
            <a:endParaRPr kumimoji="1" lang="ko-Kore-KR" altLang="en-US" sz="1200" b="1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AC313CF-79AA-8843-86AB-7DE5CF70F1D2}"/>
              </a:ext>
            </a:extLst>
          </p:cNvPr>
          <p:cNvSpPr/>
          <p:nvPr/>
        </p:nvSpPr>
        <p:spPr>
          <a:xfrm>
            <a:off x="4917173" y="4800600"/>
            <a:ext cx="740228" cy="947057"/>
          </a:xfrm>
          <a:prstGeom prst="rect">
            <a:avLst/>
          </a:prstGeom>
          <a:noFill/>
          <a:ln w="190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1914152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ImageNet Experiments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6" y="1204139"/>
            <a:ext cx="1146040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Baseline: ViT-L/16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ViT-L/16 is very big and tends to overfit.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ViT-L/16 can train better than original with a good strong regularization recipe.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MAE fine-tuning is only for 50 epochs (vs 200 from scratch).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E31EB39-9BD4-6A4D-85EF-A31EC122E7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3444" y="4364895"/>
            <a:ext cx="4053563" cy="207416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01E2295-F949-5649-9170-BB997C34EF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3444" y="3828917"/>
            <a:ext cx="4053562" cy="44321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34628F1-5201-E442-825B-97A6ECDDC7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4995" y="4399996"/>
            <a:ext cx="1199124" cy="2074161"/>
          </a:xfrm>
          <a:prstGeom prst="rect">
            <a:avLst/>
          </a:prstGeom>
        </p:spPr>
      </p:pic>
      <p:sp>
        <p:nvSpPr>
          <p:cNvPr id="16" name="오른쪽 화살표[R] 15">
            <a:extLst>
              <a:ext uri="{FF2B5EF4-FFF2-40B4-BE49-F238E27FC236}">
                <a16:creationId xmlns:a16="http://schemas.microsoft.com/office/drawing/2014/main" id="{7A3AE363-9B33-294B-BB2A-D35B566895BE}"/>
              </a:ext>
            </a:extLst>
          </p:cNvPr>
          <p:cNvSpPr/>
          <p:nvPr/>
        </p:nvSpPr>
        <p:spPr>
          <a:xfrm>
            <a:off x="8196942" y="5273790"/>
            <a:ext cx="500744" cy="3265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D67392D-8E88-EF46-9859-8FBA17E20649}"/>
              </a:ext>
            </a:extLst>
          </p:cNvPr>
          <p:cNvSpPr/>
          <p:nvPr/>
        </p:nvSpPr>
        <p:spPr>
          <a:xfrm>
            <a:off x="8920509" y="4664190"/>
            <a:ext cx="244209" cy="15457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오른쪽 화살표[R] 17">
            <a:extLst>
              <a:ext uri="{FF2B5EF4-FFF2-40B4-BE49-F238E27FC236}">
                <a16:creationId xmlns:a16="http://schemas.microsoft.com/office/drawing/2014/main" id="{8977F898-8E9C-1C4B-8375-C83C34BA3AB8}"/>
              </a:ext>
            </a:extLst>
          </p:cNvPr>
          <p:cNvSpPr/>
          <p:nvPr/>
        </p:nvSpPr>
        <p:spPr>
          <a:xfrm>
            <a:off x="9393704" y="5276450"/>
            <a:ext cx="500744" cy="3265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914B6AE-2A51-6C46-88B8-F765B16F6D67}"/>
              </a:ext>
            </a:extLst>
          </p:cNvPr>
          <p:cNvSpPr txBox="1"/>
          <p:nvPr/>
        </p:nvSpPr>
        <p:spPr>
          <a:xfrm>
            <a:off x="10087199" y="5273790"/>
            <a:ext cx="7922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b="1" dirty="0"/>
              <a:t>Output</a:t>
            </a:r>
            <a:endParaRPr kumimoji="1" lang="ko-Kore-KR" altLang="en-US" sz="140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3D1EBC9-2CA2-B046-A7AD-8C5CF1FF9FE9}"/>
              </a:ext>
            </a:extLst>
          </p:cNvPr>
          <p:cNvSpPr txBox="1"/>
          <p:nvPr/>
        </p:nvSpPr>
        <p:spPr>
          <a:xfrm>
            <a:off x="8069184" y="4750570"/>
            <a:ext cx="6319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400" dirty="0"/>
              <a:t>MLP</a:t>
            </a:r>
          </a:p>
          <a:p>
            <a:pPr algn="ctr"/>
            <a:r>
              <a:rPr kumimoji="1" lang="en-US" altLang="ko-Kore-KR" sz="1400" dirty="0"/>
              <a:t>Head</a:t>
            </a:r>
            <a:endParaRPr kumimoji="1" lang="ko-Kore-KR" altLang="en-US" sz="14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8D02948-FB6B-2D45-A180-2E2ADD27542C}"/>
              </a:ext>
            </a:extLst>
          </p:cNvPr>
          <p:cNvSpPr txBox="1"/>
          <p:nvPr/>
        </p:nvSpPr>
        <p:spPr>
          <a:xfrm>
            <a:off x="8492623" y="6207178"/>
            <a:ext cx="10999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400" dirty="0"/>
              <a:t>Confidence</a:t>
            </a:r>
            <a:endParaRPr kumimoji="1" lang="ko-Kore-KR" altLang="en-US" sz="14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46B9DFB-4645-CC41-AC62-86B9EFC0B47D}"/>
              </a:ext>
            </a:extLst>
          </p:cNvPr>
          <p:cNvSpPr txBox="1"/>
          <p:nvPr/>
        </p:nvSpPr>
        <p:spPr>
          <a:xfrm>
            <a:off x="9332107" y="4966013"/>
            <a:ext cx="5261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400" dirty="0"/>
              <a:t>Max</a:t>
            </a:r>
            <a:endParaRPr kumimoji="1" lang="ko-Kore-KR" altLang="en-US" sz="1400" dirty="0"/>
          </a:p>
        </p:txBody>
      </p:sp>
      <p:sp>
        <p:nvSpPr>
          <p:cNvPr id="23" name="왼쪽 대괄호[L] 22">
            <a:extLst>
              <a:ext uri="{FF2B5EF4-FFF2-40B4-BE49-F238E27FC236}">
                <a16:creationId xmlns:a16="http://schemas.microsoft.com/office/drawing/2014/main" id="{5F12EE5A-B040-6041-8ACA-0D6A4AF0D1F9}"/>
              </a:ext>
            </a:extLst>
          </p:cNvPr>
          <p:cNvSpPr/>
          <p:nvPr/>
        </p:nvSpPr>
        <p:spPr>
          <a:xfrm rot="5400000">
            <a:off x="7611589" y="3286968"/>
            <a:ext cx="143556" cy="2028637"/>
          </a:xfrm>
          <a:prstGeom prst="leftBracket">
            <a:avLst/>
          </a:prstGeom>
          <a:ln w="190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92D050"/>
              </a:solidFill>
            </a:endParaRPr>
          </a:p>
        </p:txBody>
      </p:sp>
      <p:sp>
        <p:nvSpPr>
          <p:cNvPr id="24" name="왼쪽 대괄호[L] 23">
            <a:extLst>
              <a:ext uri="{FF2B5EF4-FFF2-40B4-BE49-F238E27FC236}">
                <a16:creationId xmlns:a16="http://schemas.microsoft.com/office/drawing/2014/main" id="{A154A6EF-E6D8-6642-B20D-8D86709E51E3}"/>
              </a:ext>
            </a:extLst>
          </p:cNvPr>
          <p:cNvSpPr/>
          <p:nvPr/>
        </p:nvSpPr>
        <p:spPr>
          <a:xfrm rot="5400000">
            <a:off x="8311656" y="3644439"/>
            <a:ext cx="143558" cy="628502"/>
          </a:xfrm>
          <a:prstGeom prst="leftBracket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D4DB0D4-09D6-A549-9C06-40B2E0906BE8}"/>
              </a:ext>
            </a:extLst>
          </p:cNvPr>
          <p:cNvSpPr txBox="1"/>
          <p:nvPr/>
        </p:nvSpPr>
        <p:spPr>
          <a:xfrm>
            <a:off x="7716104" y="3579134"/>
            <a:ext cx="13346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>
                <a:solidFill>
                  <a:srgbClr val="0000FF"/>
                </a:solidFill>
              </a:rPr>
              <a:t>linear probing</a:t>
            </a:r>
            <a:endParaRPr kumimoji="1" lang="ko-Kore-KR" altLang="en-US" sz="1400" dirty="0">
              <a:solidFill>
                <a:srgbClr val="0000FF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EA16CAD-1D80-EC48-83E6-B8BAA1622128}"/>
              </a:ext>
            </a:extLst>
          </p:cNvPr>
          <p:cNvSpPr txBox="1"/>
          <p:nvPr/>
        </p:nvSpPr>
        <p:spPr>
          <a:xfrm>
            <a:off x="6596210" y="3906879"/>
            <a:ext cx="10871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>
                <a:solidFill>
                  <a:srgbClr val="92D050"/>
                </a:solidFill>
              </a:rPr>
              <a:t>fine-tuning</a:t>
            </a:r>
            <a:endParaRPr kumimoji="1" lang="ko-Kore-KR" altLang="en-US" sz="1400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354806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ImageNet Experiments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6" y="1204139"/>
            <a:ext cx="11460408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Main properties – masking ratio, decoder design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The ratio of 75% is good for both linear probing and fine-tuning. (BERT’s</a:t>
            </a:r>
            <a:r>
              <a:rPr kumimoji="1" lang="ko-KR" altLang="en-US" dirty="0"/>
              <a:t> </a:t>
            </a:r>
            <a:r>
              <a:rPr kumimoji="1" lang="en-US" altLang="ko-KR" dirty="0"/>
              <a:t>typical</a:t>
            </a:r>
            <a:r>
              <a:rPr kumimoji="1" lang="en-US" altLang="ko-Kore-KR" dirty="0"/>
              <a:t> ratio is 15%)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Linear probing and fine-tuning results follow different trends.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Decoder’s depth and width is not important to fine-tuning.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When decoder’s depth is shallower, encoder are more specialized for reconstruction(not recognition).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79B0A61-D8AC-E542-90D2-19F54109E0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003" y="4299856"/>
            <a:ext cx="3085597" cy="188322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190D465-7B89-EB41-A5FB-8D39F4DC26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6469" y="4299857"/>
            <a:ext cx="6842402" cy="188323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2807485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ImageNet Experiments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6" y="1204139"/>
            <a:ext cx="1146040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Main properties – mask token, augmentation, schedule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Skip the mask token [M] in the encoder and apply it later in the decoder.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MAE works well using cropping or random-size even if using no data augmentation.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Our ablations thus far are based on 800-epoch pre-training but there is no saturation at 1600-epoch.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C3B1242-9213-7545-84EF-4E30ACFF68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298" y="4302067"/>
            <a:ext cx="3407960" cy="188101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14E0F97-B7C3-7B4F-BCA9-1C16A0157E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2516" y="4302067"/>
            <a:ext cx="3786948" cy="188101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807BFB7-33E4-AF4F-A7F3-C205DE2716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0722" y="4297773"/>
            <a:ext cx="3146610" cy="188531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164136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ImageNet Experiments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6" y="1204139"/>
            <a:ext cx="11460408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Comparisons with previous results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We compare the fine-tuning results of self-supervised ViT models.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By fine-tuning with a 448 size, we achieve 87.8% accuracy, using only 1N1K 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Our result is based on vanilla ViT, and we expect advanced networks will perform better.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EDC8BF-92F0-0B4A-B6E1-E0FF821606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4263" y="4143770"/>
            <a:ext cx="5843474" cy="231353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6717505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9B5C7E-246D-324F-BACF-E504FB5A2761}"/>
              </a:ext>
            </a:extLst>
          </p:cNvPr>
          <p:cNvSpPr txBox="1"/>
          <p:nvPr/>
        </p:nvSpPr>
        <p:spPr>
          <a:xfrm>
            <a:off x="437068" y="418944"/>
            <a:ext cx="99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Transfer Learning Experiments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65629-9A8F-F545-BB18-D238DD4B842D}"/>
              </a:ext>
            </a:extLst>
          </p:cNvPr>
          <p:cNvSpPr txBox="1"/>
          <p:nvPr/>
        </p:nvSpPr>
        <p:spPr>
          <a:xfrm>
            <a:off x="437066" y="1204139"/>
            <a:ext cx="11460408" cy="3200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/>
              <a:t>Object detection and segmentation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We fine-tune Mask R-CNN end-to-end on COCO.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We report </a:t>
            </a:r>
            <a:r>
              <a:rPr kumimoji="1" lang="en-US" altLang="ko-Kore-KR" b="1" dirty="0"/>
              <a:t>box AP</a:t>
            </a:r>
            <a:r>
              <a:rPr kumimoji="1" lang="en-US" altLang="ko-Kore-KR" dirty="0"/>
              <a:t> for object detection and </a:t>
            </a:r>
            <a:r>
              <a:rPr kumimoji="1" lang="en-US" altLang="ko-Kore-KR" b="1" dirty="0"/>
              <a:t>mask AP</a:t>
            </a:r>
            <a:r>
              <a:rPr kumimoji="1" lang="en-US" altLang="ko-Kore-KR" dirty="0"/>
              <a:t> for instance segmentation.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r>
              <a:rPr kumimoji="1" lang="en-US" altLang="ko-Kore-KR" sz="2000" b="1" dirty="0"/>
              <a:t>Semantic segmentation</a:t>
            </a:r>
          </a:p>
          <a:p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We experiment on ADE20K using </a:t>
            </a:r>
            <a:r>
              <a:rPr kumimoji="1" lang="en-US" altLang="ko-Kore-KR" dirty="0" err="1"/>
              <a:t>UperNet</a:t>
            </a:r>
            <a:r>
              <a:rPr kumimoji="1" lang="en-US" altLang="ko-Kore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47646C-9477-C542-B046-A156DF329BC8}"/>
              </a:ext>
            </a:extLst>
          </p:cNvPr>
          <p:cNvSpPr txBox="1"/>
          <p:nvPr/>
        </p:nvSpPr>
        <p:spPr>
          <a:xfrm>
            <a:off x="3896767" y="4420768"/>
            <a:ext cx="20171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/>
              <a:t>AP : Average Precision</a:t>
            </a:r>
            <a:endParaRPr kumimoji="1" lang="ko-Kore-KR" altLang="en-US" sz="1400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9188F7E8-4551-C245-9641-C0999B1251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078" y="4728545"/>
            <a:ext cx="5208843" cy="171051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5160FC8-4A48-D64D-817A-72DBD5009B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2316" y="4728545"/>
            <a:ext cx="5208843" cy="147311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010976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9049C2BE8AF0AE45A5B82E545433D03A" ma:contentTypeVersion="10" ma:contentTypeDescription="새 문서를 만듭니다." ma:contentTypeScope="" ma:versionID="337a9f7f14b309d53dad2cca22f4d664">
  <xsd:schema xmlns:xsd="http://www.w3.org/2001/XMLSchema" xmlns:xs="http://www.w3.org/2001/XMLSchema" xmlns:p="http://schemas.microsoft.com/office/2006/metadata/properties" xmlns:ns3="a4b47a97-846a-45c8-a411-2172467ff38c" targetNamespace="http://schemas.microsoft.com/office/2006/metadata/properties" ma:root="true" ma:fieldsID="ade5633a4b64c2ee6dd73d09ab9a8b73" ns3:_="">
    <xsd:import namespace="a4b47a97-846a-45c8-a411-2172467ff38c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ServiceDateTaken" minOccurs="0"/>
                <xsd:element ref="ns3:MediaServiceLocation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4b47a97-846a-45c8-a411-2172467ff38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90D23E8E-5155-458F-BB26-71DEA1445EF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7BEFF41-C13D-4D31-9832-10D34C264C4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4b47a97-846a-45c8-a411-2172467ff38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991D0EC-38E6-4A27-96BE-1292825A4C78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112013</TotalTime>
  <Words>9390</Words>
  <Application>Microsoft Macintosh PowerPoint</Application>
  <PresentationFormat>와이드스크린</PresentationFormat>
  <Paragraphs>2465</Paragraphs>
  <Slides>202</Slides>
  <Notes>202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202</vt:i4>
      </vt:variant>
    </vt:vector>
  </HeadingPairs>
  <TitlesOfParts>
    <vt:vector size="208" baseType="lpstr">
      <vt:lpstr>맑은 고딕</vt:lpstr>
      <vt:lpstr>Arial</vt:lpstr>
      <vt:lpstr>Cambria Math</vt:lpstr>
      <vt:lpstr>Noto Sans</vt:lpstr>
      <vt:lpstr>Tahoma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Kyi</dc:creator>
  <cp:lastModifiedBy>Microsoft Office User</cp:lastModifiedBy>
  <cp:revision>1920</cp:revision>
  <dcterms:created xsi:type="dcterms:W3CDTF">2018-02-21T02:23:39Z</dcterms:created>
  <dcterms:modified xsi:type="dcterms:W3CDTF">2023-08-31T08:39:04Z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0x0101009049C2BE8AF0AE45A5B82E545433D03A</vt:lpwstr>
  </property>
</Properties>
</file>